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5"/>
  </p:notesMasterIdLst>
  <p:handoutMasterIdLst>
    <p:handoutMasterId r:id="rId36"/>
  </p:handoutMasterIdLst>
  <p:sldIdLst>
    <p:sldId id="257" r:id="rId6"/>
    <p:sldId id="258" r:id="rId7"/>
    <p:sldId id="279" r:id="rId8"/>
    <p:sldId id="259" r:id="rId9"/>
    <p:sldId id="268" r:id="rId10"/>
    <p:sldId id="269" r:id="rId11"/>
    <p:sldId id="270" r:id="rId12"/>
    <p:sldId id="271" r:id="rId13"/>
    <p:sldId id="278" r:id="rId14"/>
    <p:sldId id="272" r:id="rId15"/>
    <p:sldId id="273" r:id="rId16"/>
    <p:sldId id="274" r:id="rId17"/>
    <p:sldId id="275" r:id="rId18"/>
    <p:sldId id="277" r:id="rId19"/>
    <p:sldId id="263" r:id="rId20"/>
    <p:sldId id="280" r:id="rId21"/>
    <p:sldId id="281" r:id="rId22"/>
    <p:sldId id="264" r:id="rId23"/>
    <p:sldId id="282" r:id="rId24"/>
    <p:sldId id="283" r:id="rId25"/>
    <p:sldId id="265" r:id="rId26"/>
    <p:sldId id="284" r:id="rId27"/>
    <p:sldId id="266" r:id="rId28"/>
    <p:sldId id="285" r:id="rId29"/>
    <p:sldId id="262" r:id="rId30"/>
    <p:sldId id="286" r:id="rId31"/>
    <p:sldId id="287" r:id="rId32"/>
    <p:sldId id="288" r:id="rId33"/>
    <p:sldId id="289"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194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82C7189-55A3-466E-88A0-CD0422D807AE}"/>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2913D5AF-666B-41CF-8233-0BEC31308669}"/>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C9BC6F7B-9DD9-4F29-9E1C-684D4A5B64CC}" type="datetimeFigureOut">
              <a:rPr lang="en-US"/>
              <a:pPr>
                <a:defRPr/>
              </a:pPr>
              <a:t>9/12/2017</a:t>
            </a:fld>
            <a:endParaRPr lang="en-US"/>
          </a:p>
        </p:txBody>
      </p:sp>
      <p:sp>
        <p:nvSpPr>
          <p:cNvPr id="4" name="Footer Placeholder 3">
            <a:extLst>
              <a:ext uri="{FF2B5EF4-FFF2-40B4-BE49-F238E27FC236}">
                <a16:creationId xmlns:a16="http://schemas.microsoft.com/office/drawing/2014/main" id="{510A69DD-81E3-4EF9-99E6-CFB657A9A2E5}"/>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C7567878-11BD-49ED-BD2F-C7612A6CF648}"/>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B812CE02-7FFE-49EB-8C60-ABE10B69A32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758510-4A77-43FA-93C8-CF5C257D4D49}"/>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4A0DA853-62F3-4EC4-9EE5-E843600CD2CA}"/>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032BF612-DD92-4727-8C72-5C028FCFE027}" type="datetimeFigureOut">
              <a:rPr lang="en-US"/>
              <a:pPr>
                <a:defRPr/>
              </a:pPr>
              <a:t>9/12/2017</a:t>
            </a:fld>
            <a:endParaRPr lang="en-US"/>
          </a:p>
        </p:txBody>
      </p:sp>
      <p:sp>
        <p:nvSpPr>
          <p:cNvPr id="4" name="Slide Image Placeholder 3">
            <a:extLst>
              <a:ext uri="{FF2B5EF4-FFF2-40B4-BE49-F238E27FC236}">
                <a16:creationId xmlns:a16="http://schemas.microsoft.com/office/drawing/2014/main" id="{9F968884-476A-4D88-99CC-81BF9C82F0DD}"/>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179DE52C-B3C9-4683-BF65-839F433A5C68}"/>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4F65926-8AE3-4AB6-A58B-B215AB2F5F23}"/>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D8DCA672-5FE1-498B-80EF-A5B7A77DA0CB}"/>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8A40F8F8-8975-464C-8D85-8121E59C6C5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05C33902-4E1E-4E04-9952-993C1D5831E8}"/>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F6B220CF-7ABB-46A5-BAE6-8218CF845F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1" name="Slide Number Placeholder 3">
            <a:extLst>
              <a:ext uri="{FF2B5EF4-FFF2-40B4-BE49-F238E27FC236}">
                <a16:creationId xmlns:a16="http://schemas.microsoft.com/office/drawing/2014/main" id="{FC6363AE-CF72-477E-9D8C-1E7448021C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433CC7C-E9A3-4BE1-99DD-E0471F4AB3BE}"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id="{0A9FE811-5772-4C6E-B9B8-D149B7FA9A2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a:extLst>
              <a:ext uri="{FF2B5EF4-FFF2-40B4-BE49-F238E27FC236}">
                <a16:creationId xmlns:a16="http://schemas.microsoft.com/office/drawing/2014/main" id="{962750D0-0507-473C-8612-2F1F0F98AF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36 questions, each interview should take 30-60 minutes. Identify 4-6 individuals in your community who are connected to the issue. Try to find people who represent different segments of your community</a:t>
            </a:r>
          </a:p>
        </p:txBody>
      </p:sp>
      <p:sp>
        <p:nvSpPr>
          <p:cNvPr id="50179" name="Slide Number Placeholder 3">
            <a:extLst>
              <a:ext uri="{FF2B5EF4-FFF2-40B4-BE49-F238E27FC236}">
                <a16:creationId xmlns:a16="http://schemas.microsoft.com/office/drawing/2014/main" id="{FAEB0513-E70B-4DCD-B40C-B1006FC58C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13D7E04-10F7-47BC-AFDA-AA8CD88CC158}" type="slidenum">
              <a:rPr lang="en-US" altLang="en-US"/>
              <a:pPr/>
              <a:t>22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id="{7361C6DA-8206-42C3-81DE-6E4B0761D29D}"/>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a:extLst>
              <a:ext uri="{FF2B5EF4-FFF2-40B4-BE49-F238E27FC236}">
                <a16:creationId xmlns:a16="http://schemas.microsoft.com/office/drawing/2014/main" id="{794A6090-B353-43F8-B5DC-BD8FC7A141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2227" name="Slide Number Placeholder 3">
            <a:extLst>
              <a:ext uri="{FF2B5EF4-FFF2-40B4-BE49-F238E27FC236}">
                <a16:creationId xmlns:a16="http://schemas.microsoft.com/office/drawing/2014/main" id="{346C5233-99A8-485D-A348-EFA93B72C9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25F9F3A-9AB2-47B2-BFB3-B4C8850D8909}" type="slidenum">
              <a:rPr lang="en-US" altLang="en-US"/>
              <a:pPr/>
              <a:t>23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id="{A838A2D1-FBC1-4C49-90F5-761A4D96893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a:extLst>
              <a:ext uri="{FF2B5EF4-FFF2-40B4-BE49-F238E27FC236}">
                <a16:creationId xmlns:a16="http://schemas.microsoft.com/office/drawing/2014/main" id="{309AF575-5846-4EB8-B281-1CB78FADF3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Strategies worksheets</a:t>
            </a:r>
          </a:p>
        </p:txBody>
      </p:sp>
      <p:sp>
        <p:nvSpPr>
          <p:cNvPr id="54275" name="Slide Number Placeholder 3">
            <a:extLst>
              <a:ext uri="{FF2B5EF4-FFF2-40B4-BE49-F238E27FC236}">
                <a16:creationId xmlns:a16="http://schemas.microsoft.com/office/drawing/2014/main" id="{CFA33A80-066D-4773-B134-91D001B2DA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BEBDC85-F6B0-4F26-948C-4BCFBCF4F123}" type="slidenum">
              <a:rPr lang="en-US" altLang="en-US"/>
              <a:pPr/>
              <a:t>24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id="{33CACDAE-39E4-4253-93DF-5DEA5A0406C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a:extLst>
              <a:ext uri="{FF2B5EF4-FFF2-40B4-BE49-F238E27FC236}">
                <a16:creationId xmlns:a16="http://schemas.microsoft.com/office/drawing/2014/main" id="{59349B70-949B-4667-87BD-DAFF915850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Can implement capacity action plans immediately!! Do not have to wait for the strategic plan. Capacity Work plan example (in binder) Decide what do we build to create community capacity and readiness? An action plan will highlight your strengths and gaps in the areas of community readiness, community resources, organizational resources, community partnerships, and cultural competency</a:t>
            </a:r>
          </a:p>
        </p:txBody>
      </p:sp>
      <p:sp>
        <p:nvSpPr>
          <p:cNvPr id="56323" name="Slide Number Placeholder 3">
            <a:extLst>
              <a:ext uri="{FF2B5EF4-FFF2-40B4-BE49-F238E27FC236}">
                <a16:creationId xmlns:a16="http://schemas.microsoft.com/office/drawing/2014/main" id="{C56EEB1E-AD9F-49E4-8CA1-EDD5F53F90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D0C800B-E30D-43AF-9A07-89B6346E868D}" type="slidenum">
              <a:rPr lang="en-US" altLang="en-US"/>
              <a:pPr/>
              <a:t>25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id="{7424B4A9-F660-4703-88C2-5B1BFE5137A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Notes Placeholder 2">
            <a:extLst>
              <a:ext uri="{FF2B5EF4-FFF2-40B4-BE49-F238E27FC236}">
                <a16:creationId xmlns:a16="http://schemas.microsoft.com/office/drawing/2014/main" id="{9571575C-81E5-4FB0-AFEF-67928BDAE4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Example of completed capacity work plan from SD coalition</a:t>
            </a:r>
          </a:p>
        </p:txBody>
      </p:sp>
      <p:sp>
        <p:nvSpPr>
          <p:cNvPr id="58371" name="Slide Number Placeholder 3">
            <a:extLst>
              <a:ext uri="{FF2B5EF4-FFF2-40B4-BE49-F238E27FC236}">
                <a16:creationId xmlns:a16="http://schemas.microsoft.com/office/drawing/2014/main" id="{8A47D580-1402-457D-AE0D-0BC1268416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3C0EC35-E17A-491A-9A31-9B2B954EFACA}" type="slidenum">
              <a:rPr lang="en-US" altLang="en-US"/>
              <a:pPr/>
              <a:t>26</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id="{A313F17B-D6B6-4924-9D70-3D8641D1E41D}"/>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id="{0D672840-D962-402B-A41C-D5C336250F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9459" name="Slide Number Placeholder 3">
            <a:extLst>
              <a:ext uri="{FF2B5EF4-FFF2-40B4-BE49-F238E27FC236}">
                <a16:creationId xmlns:a16="http://schemas.microsoft.com/office/drawing/2014/main" id="{431F8DA1-942A-42D9-B39A-86E2374E33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298840A-48C1-4023-8675-815A0B6CD291}" type="slidenum">
              <a:rPr lang="en-US" altLang="en-US"/>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0A62C3B4-DA19-42AE-9744-736631F6CC80}"/>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45C10DAA-4FD2-48E5-8264-070E6C9481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Capacity workplan; Capacity building activities: improving awareness, building new relationships and strengthening existing relationships, improving organizational resources, developing and preparing prevention workforce, ensuring sustainability</a:t>
            </a:r>
          </a:p>
        </p:txBody>
      </p:sp>
      <p:sp>
        <p:nvSpPr>
          <p:cNvPr id="22531" name="Slide Number Placeholder 3">
            <a:extLst>
              <a:ext uri="{FF2B5EF4-FFF2-40B4-BE49-F238E27FC236}">
                <a16:creationId xmlns:a16="http://schemas.microsoft.com/office/drawing/2014/main" id="{40E8C2EE-EBBC-440C-A594-F6DEFE893E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FAB3BB0-34C8-4555-ADC2-FE6A89DE34B6}" type="slidenum">
              <a:rPr lang="en-US" altLang="en-US"/>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id="{D3225B38-386E-427C-B766-9212166CCB90}"/>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id="{14AC88CD-C68D-4E66-82E7-1CC68E4253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Worksheets 1-3 , Member Recruitment worksheet</a:t>
            </a:r>
          </a:p>
        </p:txBody>
      </p:sp>
      <p:sp>
        <p:nvSpPr>
          <p:cNvPr id="27651" name="Slide Number Placeholder 3">
            <a:extLst>
              <a:ext uri="{FF2B5EF4-FFF2-40B4-BE49-F238E27FC236}">
                <a16:creationId xmlns:a16="http://schemas.microsoft.com/office/drawing/2014/main" id="{B077C288-ABD0-4A39-AB08-382287E99A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728C844-7C1C-4783-8496-FB937388A412}" type="slidenum">
              <a:rPr lang="en-US" altLang="en-US"/>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D1E52872-4780-4241-BBCC-2D74CC34C0D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id="{487192BA-B774-4760-B0C7-1FAB46F4D0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5" name="Slide Number Placeholder 3">
            <a:extLst>
              <a:ext uri="{FF2B5EF4-FFF2-40B4-BE49-F238E27FC236}">
                <a16:creationId xmlns:a16="http://schemas.microsoft.com/office/drawing/2014/main" id="{F4571073-EE29-47D3-9407-D6DAE9AF56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D551C32-D409-445B-9127-401008FF257F}" type="slidenum">
              <a:rPr lang="en-US" altLang="en-US"/>
              <a:pPr/>
              <a:t>13</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id="{59B2106C-74E0-48D0-8F7B-608EC7A95B2D}"/>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a:extLst>
              <a:ext uri="{FF2B5EF4-FFF2-40B4-BE49-F238E27FC236}">
                <a16:creationId xmlns:a16="http://schemas.microsoft.com/office/drawing/2014/main" id="{35243D7A-505E-45E8-8A47-8A70FAA864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Worksheet 6-18</a:t>
            </a:r>
          </a:p>
          <a:p>
            <a:pPr>
              <a:spcBef>
                <a:spcPct val="0"/>
              </a:spcBef>
            </a:pPr>
            <a:endParaRPr lang="en-US" altLang="en-US"/>
          </a:p>
        </p:txBody>
      </p:sp>
      <p:sp>
        <p:nvSpPr>
          <p:cNvPr id="37891" name="Slide Number Placeholder 3">
            <a:extLst>
              <a:ext uri="{FF2B5EF4-FFF2-40B4-BE49-F238E27FC236}">
                <a16:creationId xmlns:a16="http://schemas.microsoft.com/office/drawing/2014/main" id="{E8824AE5-F936-4154-92B0-FAEA87D318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D96AA6E-6D43-4443-833C-2AB05839B789}" type="slidenum">
              <a:rPr lang="en-US" altLang="en-US"/>
              <a:pPr/>
              <a:t>14</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id="{77B3ABF8-4643-4A38-A300-D4D1CAE2D82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id="{2068101D-8783-491D-9EA7-CE4623E9B7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39" name="Slide Number Placeholder 3">
            <a:extLst>
              <a:ext uri="{FF2B5EF4-FFF2-40B4-BE49-F238E27FC236}">
                <a16:creationId xmlns:a16="http://schemas.microsoft.com/office/drawing/2014/main" id="{03713065-D51D-4495-9D87-E9784ACC3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C57239F-B56F-43C6-B07D-64C2273A1253}" type="slidenum">
              <a:rPr lang="en-US" altLang="en-US"/>
              <a:pPr/>
              <a:t>15</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id="{46AF553B-ECD7-457D-9948-2B4B19A6081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a:extLst>
              <a:ext uri="{FF2B5EF4-FFF2-40B4-BE49-F238E27FC236}">
                <a16:creationId xmlns:a16="http://schemas.microsoft.com/office/drawing/2014/main" id="{7DAB9107-8BB5-4FD2-AB11-13AF19E1FE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4035" name="Slide Number Placeholder 3">
            <a:extLst>
              <a:ext uri="{FF2B5EF4-FFF2-40B4-BE49-F238E27FC236}">
                <a16:creationId xmlns:a16="http://schemas.microsoft.com/office/drawing/2014/main" id="{8699B036-93E0-4E79-8E27-A5BB232A78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B5B7DEE-E81A-4D5F-9B6B-D8415727BAD4}" type="slidenum">
              <a:rPr lang="en-US" altLang="en-US"/>
              <a:pPr/>
              <a:t>18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id="{C0B347FC-5EF1-42D1-9F7F-6FA701A2ACB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a:extLst>
              <a:ext uri="{FF2B5EF4-FFF2-40B4-BE49-F238E27FC236}">
                <a16:creationId xmlns:a16="http://schemas.microsoft.com/office/drawing/2014/main" id="{21AEF6D7-9DCD-43C6-9A14-94F172A63E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8131" name="Slide Number Placeholder 3">
            <a:extLst>
              <a:ext uri="{FF2B5EF4-FFF2-40B4-BE49-F238E27FC236}">
                <a16:creationId xmlns:a16="http://schemas.microsoft.com/office/drawing/2014/main" id="{E2F98F02-08D4-4D64-9331-34AF8414D1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786D1D0-54AC-4B36-8756-C0BA05FD9413}" type="slidenum">
              <a:rPr lang="en-US" altLang="en-US"/>
              <a:pPr/>
              <a:t>21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FF7486B-68FE-4AFA-9AA3-DD99E285ABDD}"/>
              </a:ext>
            </a:extLst>
          </p:cNvPr>
          <p:cNvSpPr>
            <a:spLocks noGrp="1"/>
          </p:cNvSpPr>
          <p:nvPr>
            <p:ph type="dt" sz="half" idx="10"/>
          </p:nvPr>
        </p:nvSpPr>
        <p:spPr/>
        <p:txBody>
          <a:bodyPr/>
          <a:lstStyle>
            <a:lvl1pPr>
              <a:defRPr/>
            </a:lvl1pPr>
          </a:lstStyle>
          <a:p>
            <a:pPr>
              <a:defRPr/>
            </a:pPr>
            <a:fld id="{B43C6B8B-079E-42C1-BF96-83CB9C56E132}" type="datetimeFigureOut">
              <a:rPr lang="en-US"/>
              <a:pPr>
                <a:defRPr/>
              </a:pPr>
              <a:t>9/12/2017</a:t>
            </a:fld>
            <a:endParaRPr lang="en-US"/>
          </a:p>
        </p:txBody>
      </p:sp>
      <p:sp>
        <p:nvSpPr>
          <p:cNvPr id="5" name="Footer Placeholder 4">
            <a:extLst>
              <a:ext uri="{FF2B5EF4-FFF2-40B4-BE49-F238E27FC236}">
                <a16:creationId xmlns:a16="http://schemas.microsoft.com/office/drawing/2014/main" id="{5D60B164-0F11-454A-8DFE-CC99A1A4ED5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BB57815-DAC0-4ECC-B318-5469F74BB202}"/>
              </a:ext>
            </a:extLst>
          </p:cNvPr>
          <p:cNvSpPr>
            <a:spLocks noGrp="1"/>
          </p:cNvSpPr>
          <p:nvPr>
            <p:ph type="sldNum" sz="quarter" idx="12"/>
          </p:nvPr>
        </p:nvSpPr>
        <p:spPr/>
        <p:txBody>
          <a:bodyPr/>
          <a:lstStyle>
            <a:lvl1pPr>
              <a:defRPr/>
            </a:lvl1pPr>
          </a:lstStyle>
          <a:p>
            <a:fld id="{0E740710-6BEB-49D3-A08F-961F4C608215}" type="slidenum">
              <a:rPr lang="en-US" altLang="en-US"/>
              <a:pPr/>
              <a:t>‹#›</a:t>
            </a:fld>
            <a:endParaRPr lang="en-US" altLang="en-US"/>
          </a:p>
        </p:txBody>
      </p:sp>
    </p:spTree>
    <p:extLst>
      <p:ext uri="{BB962C8B-B14F-4D97-AF65-F5344CB8AC3E}">
        <p14:creationId xmlns:p14="http://schemas.microsoft.com/office/powerpoint/2010/main" val="1202190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89942D-4E91-4C08-AE78-087A51072BC7}"/>
              </a:ext>
            </a:extLst>
          </p:cNvPr>
          <p:cNvSpPr>
            <a:spLocks noGrp="1"/>
          </p:cNvSpPr>
          <p:nvPr>
            <p:ph type="dt" sz="half" idx="10"/>
          </p:nvPr>
        </p:nvSpPr>
        <p:spPr/>
        <p:txBody>
          <a:bodyPr/>
          <a:lstStyle>
            <a:lvl1pPr>
              <a:defRPr/>
            </a:lvl1pPr>
          </a:lstStyle>
          <a:p>
            <a:pPr>
              <a:defRPr/>
            </a:pPr>
            <a:fld id="{B833DBA3-88D4-43BE-98CC-8A8858919402}" type="datetimeFigureOut">
              <a:rPr lang="en-US"/>
              <a:pPr>
                <a:defRPr/>
              </a:pPr>
              <a:t>9/12/2017</a:t>
            </a:fld>
            <a:endParaRPr lang="en-US"/>
          </a:p>
        </p:txBody>
      </p:sp>
      <p:sp>
        <p:nvSpPr>
          <p:cNvPr id="5" name="Footer Placeholder 4">
            <a:extLst>
              <a:ext uri="{FF2B5EF4-FFF2-40B4-BE49-F238E27FC236}">
                <a16:creationId xmlns:a16="http://schemas.microsoft.com/office/drawing/2014/main" id="{21CB0C74-A8D8-4CBD-AC3E-AC644A2DF3C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46CC73-5E6A-46C6-BE2C-0E961C5E88D8}"/>
              </a:ext>
            </a:extLst>
          </p:cNvPr>
          <p:cNvSpPr>
            <a:spLocks noGrp="1"/>
          </p:cNvSpPr>
          <p:nvPr>
            <p:ph type="sldNum" sz="quarter" idx="12"/>
          </p:nvPr>
        </p:nvSpPr>
        <p:spPr/>
        <p:txBody>
          <a:bodyPr/>
          <a:lstStyle>
            <a:lvl1pPr>
              <a:defRPr/>
            </a:lvl1pPr>
          </a:lstStyle>
          <a:p>
            <a:fld id="{EE454869-498D-46A1-B574-9C3E8BD588A3}" type="slidenum">
              <a:rPr lang="en-US" altLang="en-US"/>
              <a:pPr/>
              <a:t>‹#›</a:t>
            </a:fld>
            <a:endParaRPr lang="en-US" altLang="en-US"/>
          </a:p>
        </p:txBody>
      </p:sp>
    </p:spTree>
    <p:extLst>
      <p:ext uri="{BB962C8B-B14F-4D97-AF65-F5344CB8AC3E}">
        <p14:creationId xmlns:p14="http://schemas.microsoft.com/office/powerpoint/2010/main" val="3447582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9A5372-1D49-44DE-BA42-6C7F0C72DF76}"/>
              </a:ext>
            </a:extLst>
          </p:cNvPr>
          <p:cNvSpPr>
            <a:spLocks noGrp="1"/>
          </p:cNvSpPr>
          <p:nvPr>
            <p:ph type="dt" sz="half" idx="10"/>
          </p:nvPr>
        </p:nvSpPr>
        <p:spPr/>
        <p:txBody>
          <a:bodyPr/>
          <a:lstStyle>
            <a:lvl1pPr>
              <a:defRPr/>
            </a:lvl1pPr>
          </a:lstStyle>
          <a:p>
            <a:pPr>
              <a:defRPr/>
            </a:pPr>
            <a:fld id="{6B50AFCB-535C-4256-B49E-545D85761DAF}" type="datetimeFigureOut">
              <a:rPr lang="en-US"/>
              <a:pPr>
                <a:defRPr/>
              </a:pPr>
              <a:t>9/12/2017</a:t>
            </a:fld>
            <a:endParaRPr lang="en-US"/>
          </a:p>
        </p:txBody>
      </p:sp>
      <p:sp>
        <p:nvSpPr>
          <p:cNvPr id="5" name="Footer Placeholder 4">
            <a:extLst>
              <a:ext uri="{FF2B5EF4-FFF2-40B4-BE49-F238E27FC236}">
                <a16:creationId xmlns:a16="http://schemas.microsoft.com/office/drawing/2014/main" id="{ED0F3C02-0D67-4837-873D-9748BCAC493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0397E0F-28CC-4D72-8FD4-B9842153E8FF}"/>
              </a:ext>
            </a:extLst>
          </p:cNvPr>
          <p:cNvSpPr>
            <a:spLocks noGrp="1"/>
          </p:cNvSpPr>
          <p:nvPr>
            <p:ph type="sldNum" sz="quarter" idx="12"/>
          </p:nvPr>
        </p:nvSpPr>
        <p:spPr/>
        <p:txBody>
          <a:bodyPr/>
          <a:lstStyle>
            <a:lvl1pPr>
              <a:defRPr/>
            </a:lvl1pPr>
          </a:lstStyle>
          <a:p>
            <a:fld id="{BA7BF06E-F0B9-4EA0-8ED1-9AE3B35980DE}" type="slidenum">
              <a:rPr lang="en-US" altLang="en-US"/>
              <a:pPr/>
              <a:t>‹#›</a:t>
            </a:fld>
            <a:endParaRPr lang="en-US" altLang="en-US"/>
          </a:p>
        </p:txBody>
      </p:sp>
    </p:spTree>
    <p:extLst>
      <p:ext uri="{BB962C8B-B14F-4D97-AF65-F5344CB8AC3E}">
        <p14:creationId xmlns:p14="http://schemas.microsoft.com/office/powerpoint/2010/main" val="3727729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BB1E5C-5178-4AC9-ABBC-F16A86465F44}"/>
              </a:ext>
            </a:extLst>
          </p:cNvPr>
          <p:cNvSpPr>
            <a:spLocks noGrp="1"/>
          </p:cNvSpPr>
          <p:nvPr>
            <p:ph type="dt" sz="half" idx="10"/>
          </p:nvPr>
        </p:nvSpPr>
        <p:spPr/>
        <p:txBody>
          <a:bodyPr/>
          <a:lstStyle>
            <a:lvl1pPr>
              <a:defRPr/>
            </a:lvl1pPr>
          </a:lstStyle>
          <a:p>
            <a:pPr>
              <a:defRPr/>
            </a:pPr>
            <a:fld id="{A1DE0DC4-B39E-45F4-B698-B4B361DBC484}" type="datetimeFigureOut">
              <a:rPr lang="en-US"/>
              <a:pPr>
                <a:defRPr/>
              </a:pPr>
              <a:t>9/12/2017</a:t>
            </a:fld>
            <a:endParaRPr lang="en-US"/>
          </a:p>
        </p:txBody>
      </p:sp>
      <p:sp>
        <p:nvSpPr>
          <p:cNvPr id="4" name="Footer Placeholder 3">
            <a:extLst>
              <a:ext uri="{FF2B5EF4-FFF2-40B4-BE49-F238E27FC236}">
                <a16:creationId xmlns:a16="http://schemas.microsoft.com/office/drawing/2014/main" id="{488232AE-BA48-48B6-AE66-62E5C459961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6D1BE7C8-154D-4481-BDE1-934C894804AC}"/>
              </a:ext>
            </a:extLst>
          </p:cNvPr>
          <p:cNvSpPr>
            <a:spLocks noGrp="1"/>
          </p:cNvSpPr>
          <p:nvPr>
            <p:ph type="sldNum" sz="quarter" idx="12"/>
          </p:nvPr>
        </p:nvSpPr>
        <p:spPr/>
        <p:txBody>
          <a:bodyPr/>
          <a:lstStyle>
            <a:lvl1pPr>
              <a:defRPr/>
            </a:lvl1pPr>
          </a:lstStyle>
          <a:p>
            <a:fld id="{42612B18-1063-465F-8B6F-94CE79D0B17A}" type="slidenum">
              <a:rPr lang="en-US" altLang="en-US"/>
              <a:pPr/>
              <a:t>‹#›</a:t>
            </a:fld>
            <a:endParaRPr lang="en-US" altLang="en-US"/>
          </a:p>
        </p:txBody>
      </p:sp>
    </p:spTree>
    <p:extLst>
      <p:ext uri="{BB962C8B-B14F-4D97-AF65-F5344CB8AC3E}">
        <p14:creationId xmlns:p14="http://schemas.microsoft.com/office/powerpoint/2010/main" val="615912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10408B-C8D5-4803-A091-CF479C6B764F}"/>
              </a:ext>
            </a:extLst>
          </p:cNvPr>
          <p:cNvSpPr>
            <a:spLocks noGrp="1"/>
          </p:cNvSpPr>
          <p:nvPr>
            <p:ph type="dt" sz="half" idx="10"/>
          </p:nvPr>
        </p:nvSpPr>
        <p:spPr/>
        <p:txBody>
          <a:bodyPr/>
          <a:lstStyle>
            <a:lvl1pPr>
              <a:defRPr/>
            </a:lvl1pPr>
          </a:lstStyle>
          <a:p>
            <a:pPr>
              <a:defRPr/>
            </a:pPr>
            <a:fld id="{2D0D72FA-1826-4E47-B710-AE6485AB4AF6}" type="datetimeFigureOut">
              <a:rPr lang="en-US"/>
              <a:pPr>
                <a:defRPr/>
              </a:pPr>
              <a:t>9/12/2017</a:t>
            </a:fld>
            <a:endParaRPr lang="en-US"/>
          </a:p>
        </p:txBody>
      </p:sp>
      <p:sp>
        <p:nvSpPr>
          <p:cNvPr id="5" name="Footer Placeholder 4">
            <a:extLst>
              <a:ext uri="{FF2B5EF4-FFF2-40B4-BE49-F238E27FC236}">
                <a16:creationId xmlns:a16="http://schemas.microsoft.com/office/drawing/2014/main" id="{FA63CAF1-F70B-43F6-A6DE-60FA43B479B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28A22DB-5055-4348-BB55-2F233455E63F}"/>
              </a:ext>
            </a:extLst>
          </p:cNvPr>
          <p:cNvSpPr>
            <a:spLocks noGrp="1"/>
          </p:cNvSpPr>
          <p:nvPr>
            <p:ph type="sldNum" sz="quarter" idx="12"/>
          </p:nvPr>
        </p:nvSpPr>
        <p:spPr/>
        <p:txBody>
          <a:bodyPr/>
          <a:lstStyle>
            <a:lvl1pPr>
              <a:defRPr/>
            </a:lvl1pPr>
          </a:lstStyle>
          <a:p>
            <a:fld id="{562C233E-B3F6-4A02-BA80-B0D6CC29B3D0}" type="slidenum">
              <a:rPr lang="en-US" altLang="en-US"/>
              <a:pPr/>
              <a:t>‹#›</a:t>
            </a:fld>
            <a:endParaRPr lang="en-US" altLang="en-US"/>
          </a:p>
        </p:txBody>
      </p:sp>
    </p:spTree>
    <p:extLst>
      <p:ext uri="{BB962C8B-B14F-4D97-AF65-F5344CB8AC3E}">
        <p14:creationId xmlns:p14="http://schemas.microsoft.com/office/powerpoint/2010/main" val="2688765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5E2658-0938-467F-A27C-54CD8489AAD2}"/>
              </a:ext>
            </a:extLst>
          </p:cNvPr>
          <p:cNvSpPr>
            <a:spLocks noGrp="1"/>
          </p:cNvSpPr>
          <p:nvPr>
            <p:ph type="dt" sz="half" idx="10"/>
          </p:nvPr>
        </p:nvSpPr>
        <p:spPr/>
        <p:txBody>
          <a:bodyPr/>
          <a:lstStyle>
            <a:lvl1pPr>
              <a:defRPr/>
            </a:lvl1pPr>
          </a:lstStyle>
          <a:p>
            <a:pPr>
              <a:defRPr/>
            </a:pPr>
            <a:fld id="{4EC9067D-3434-42C7-B445-3911C484A88F}" type="datetimeFigureOut">
              <a:rPr lang="en-US"/>
              <a:pPr>
                <a:defRPr/>
              </a:pPr>
              <a:t>9/12/2017</a:t>
            </a:fld>
            <a:endParaRPr lang="en-US"/>
          </a:p>
        </p:txBody>
      </p:sp>
      <p:sp>
        <p:nvSpPr>
          <p:cNvPr id="5" name="Footer Placeholder 4">
            <a:extLst>
              <a:ext uri="{FF2B5EF4-FFF2-40B4-BE49-F238E27FC236}">
                <a16:creationId xmlns:a16="http://schemas.microsoft.com/office/drawing/2014/main" id="{480B57AA-F0D5-45E3-9B48-A6A45DE926A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95B13C-D37B-413F-82BB-9CEF62D02E34}"/>
              </a:ext>
            </a:extLst>
          </p:cNvPr>
          <p:cNvSpPr>
            <a:spLocks noGrp="1"/>
          </p:cNvSpPr>
          <p:nvPr>
            <p:ph type="sldNum" sz="quarter" idx="12"/>
          </p:nvPr>
        </p:nvSpPr>
        <p:spPr/>
        <p:txBody>
          <a:bodyPr/>
          <a:lstStyle>
            <a:lvl1pPr>
              <a:defRPr/>
            </a:lvl1pPr>
          </a:lstStyle>
          <a:p>
            <a:fld id="{78A973AD-33F3-4E1F-8544-488FF35931B3}" type="slidenum">
              <a:rPr lang="en-US" altLang="en-US"/>
              <a:pPr/>
              <a:t>‹#›</a:t>
            </a:fld>
            <a:endParaRPr lang="en-US" altLang="en-US"/>
          </a:p>
        </p:txBody>
      </p:sp>
    </p:spTree>
    <p:extLst>
      <p:ext uri="{BB962C8B-B14F-4D97-AF65-F5344CB8AC3E}">
        <p14:creationId xmlns:p14="http://schemas.microsoft.com/office/powerpoint/2010/main" val="15776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50779EB-C4FE-492F-B6D5-16AD2CC53AE9}"/>
              </a:ext>
            </a:extLst>
          </p:cNvPr>
          <p:cNvSpPr>
            <a:spLocks noGrp="1"/>
          </p:cNvSpPr>
          <p:nvPr>
            <p:ph type="dt" sz="half" idx="10"/>
          </p:nvPr>
        </p:nvSpPr>
        <p:spPr/>
        <p:txBody>
          <a:bodyPr/>
          <a:lstStyle>
            <a:lvl1pPr>
              <a:defRPr/>
            </a:lvl1pPr>
          </a:lstStyle>
          <a:p>
            <a:pPr>
              <a:defRPr/>
            </a:pPr>
            <a:fld id="{0125AD3B-5970-4D83-917D-2C35623C82FD}" type="datetimeFigureOut">
              <a:rPr lang="en-US"/>
              <a:pPr>
                <a:defRPr/>
              </a:pPr>
              <a:t>9/12/2017</a:t>
            </a:fld>
            <a:endParaRPr lang="en-US"/>
          </a:p>
        </p:txBody>
      </p:sp>
      <p:sp>
        <p:nvSpPr>
          <p:cNvPr id="6" name="Footer Placeholder 4">
            <a:extLst>
              <a:ext uri="{FF2B5EF4-FFF2-40B4-BE49-F238E27FC236}">
                <a16:creationId xmlns:a16="http://schemas.microsoft.com/office/drawing/2014/main" id="{41C33068-F58B-4E59-B369-A45B3D1AC4A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B29E0D7-315B-48D4-92FF-C5CA6400C396}"/>
              </a:ext>
            </a:extLst>
          </p:cNvPr>
          <p:cNvSpPr>
            <a:spLocks noGrp="1"/>
          </p:cNvSpPr>
          <p:nvPr>
            <p:ph type="sldNum" sz="quarter" idx="12"/>
          </p:nvPr>
        </p:nvSpPr>
        <p:spPr/>
        <p:txBody>
          <a:bodyPr/>
          <a:lstStyle>
            <a:lvl1pPr>
              <a:defRPr/>
            </a:lvl1pPr>
          </a:lstStyle>
          <a:p>
            <a:fld id="{32EA33B7-14D1-49E1-87D9-FF29337570B6}" type="slidenum">
              <a:rPr lang="en-US" altLang="en-US"/>
              <a:pPr/>
              <a:t>‹#›</a:t>
            </a:fld>
            <a:endParaRPr lang="en-US" altLang="en-US"/>
          </a:p>
        </p:txBody>
      </p:sp>
    </p:spTree>
    <p:extLst>
      <p:ext uri="{BB962C8B-B14F-4D97-AF65-F5344CB8AC3E}">
        <p14:creationId xmlns:p14="http://schemas.microsoft.com/office/powerpoint/2010/main" val="24300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3BCB80B-DE77-431D-AFB9-9EA45B42B308}"/>
              </a:ext>
            </a:extLst>
          </p:cNvPr>
          <p:cNvSpPr>
            <a:spLocks noGrp="1"/>
          </p:cNvSpPr>
          <p:nvPr>
            <p:ph type="dt" sz="half" idx="10"/>
          </p:nvPr>
        </p:nvSpPr>
        <p:spPr/>
        <p:txBody>
          <a:bodyPr/>
          <a:lstStyle>
            <a:lvl1pPr>
              <a:defRPr/>
            </a:lvl1pPr>
          </a:lstStyle>
          <a:p>
            <a:pPr>
              <a:defRPr/>
            </a:pPr>
            <a:fld id="{72C2479E-D5D4-4CA0-BC31-2CC87BC62E14}" type="datetimeFigureOut">
              <a:rPr lang="en-US"/>
              <a:pPr>
                <a:defRPr/>
              </a:pPr>
              <a:t>9/12/2017</a:t>
            </a:fld>
            <a:endParaRPr lang="en-US"/>
          </a:p>
        </p:txBody>
      </p:sp>
      <p:sp>
        <p:nvSpPr>
          <p:cNvPr id="8" name="Footer Placeholder 4">
            <a:extLst>
              <a:ext uri="{FF2B5EF4-FFF2-40B4-BE49-F238E27FC236}">
                <a16:creationId xmlns:a16="http://schemas.microsoft.com/office/drawing/2014/main" id="{4A43434B-CD4C-4D9D-83F1-C1DE9201B1C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6AF7B0D-00E6-4BEB-9707-F6D344BC340B}"/>
              </a:ext>
            </a:extLst>
          </p:cNvPr>
          <p:cNvSpPr>
            <a:spLocks noGrp="1"/>
          </p:cNvSpPr>
          <p:nvPr>
            <p:ph type="sldNum" sz="quarter" idx="12"/>
          </p:nvPr>
        </p:nvSpPr>
        <p:spPr/>
        <p:txBody>
          <a:bodyPr/>
          <a:lstStyle>
            <a:lvl1pPr>
              <a:defRPr/>
            </a:lvl1pPr>
          </a:lstStyle>
          <a:p>
            <a:fld id="{7DAA3DE0-3DBC-48F0-A016-CF4D7F03E7D9}" type="slidenum">
              <a:rPr lang="en-US" altLang="en-US"/>
              <a:pPr/>
              <a:t>‹#›</a:t>
            </a:fld>
            <a:endParaRPr lang="en-US" altLang="en-US"/>
          </a:p>
        </p:txBody>
      </p:sp>
    </p:spTree>
    <p:extLst>
      <p:ext uri="{BB962C8B-B14F-4D97-AF65-F5344CB8AC3E}">
        <p14:creationId xmlns:p14="http://schemas.microsoft.com/office/powerpoint/2010/main" val="105384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886BAB4-B251-4CF0-AD9F-0485D6A55546}"/>
              </a:ext>
            </a:extLst>
          </p:cNvPr>
          <p:cNvSpPr>
            <a:spLocks noGrp="1"/>
          </p:cNvSpPr>
          <p:nvPr>
            <p:ph type="dt" sz="half" idx="10"/>
          </p:nvPr>
        </p:nvSpPr>
        <p:spPr/>
        <p:txBody>
          <a:bodyPr/>
          <a:lstStyle>
            <a:lvl1pPr>
              <a:defRPr/>
            </a:lvl1pPr>
          </a:lstStyle>
          <a:p>
            <a:pPr>
              <a:defRPr/>
            </a:pPr>
            <a:fld id="{5B243FD9-679D-4283-93CA-DC48657E2D20}" type="datetimeFigureOut">
              <a:rPr lang="en-US"/>
              <a:pPr>
                <a:defRPr/>
              </a:pPr>
              <a:t>9/12/2017</a:t>
            </a:fld>
            <a:endParaRPr lang="en-US"/>
          </a:p>
        </p:txBody>
      </p:sp>
      <p:sp>
        <p:nvSpPr>
          <p:cNvPr id="4" name="Footer Placeholder 4">
            <a:extLst>
              <a:ext uri="{FF2B5EF4-FFF2-40B4-BE49-F238E27FC236}">
                <a16:creationId xmlns:a16="http://schemas.microsoft.com/office/drawing/2014/main" id="{7C44AEFD-1F20-4266-8648-06FF5702DDA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9C2A3F2-4635-423D-82C3-91B76226CDCB}"/>
              </a:ext>
            </a:extLst>
          </p:cNvPr>
          <p:cNvSpPr>
            <a:spLocks noGrp="1"/>
          </p:cNvSpPr>
          <p:nvPr>
            <p:ph type="sldNum" sz="quarter" idx="12"/>
          </p:nvPr>
        </p:nvSpPr>
        <p:spPr/>
        <p:txBody>
          <a:bodyPr/>
          <a:lstStyle>
            <a:lvl1pPr>
              <a:defRPr/>
            </a:lvl1pPr>
          </a:lstStyle>
          <a:p>
            <a:fld id="{359FB978-659C-4E61-B6E7-434BD593ACEA}" type="slidenum">
              <a:rPr lang="en-US" altLang="en-US"/>
              <a:pPr/>
              <a:t>‹#›</a:t>
            </a:fld>
            <a:endParaRPr lang="en-US" altLang="en-US"/>
          </a:p>
        </p:txBody>
      </p:sp>
    </p:spTree>
    <p:extLst>
      <p:ext uri="{BB962C8B-B14F-4D97-AF65-F5344CB8AC3E}">
        <p14:creationId xmlns:p14="http://schemas.microsoft.com/office/powerpoint/2010/main" val="329369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CAFF16E-EC4F-4DD3-B855-C388DE96C909}"/>
              </a:ext>
            </a:extLst>
          </p:cNvPr>
          <p:cNvSpPr>
            <a:spLocks noGrp="1"/>
          </p:cNvSpPr>
          <p:nvPr>
            <p:ph type="dt" sz="half" idx="10"/>
          </p:nvPr>
        </p:nvSpPr>
        <p:spPr/>
        <p:txBody>
          <a:bodyPr/>
          <a:lstStyle>
            <a:lvl1pPr>
              <a:defRPr/>
            </a:lvl1pPr>
          </a:lstStyle>
          <a:p>
            <a:pPr>
              <a:defRPr/>
            </a:pPr>
            <a:fld id="{F13BF6CE-1D8F-4948-A3A3-538CF585F4B1}" type="datetimeFigureOut">
              <a:rPr lang="en-US"/>
              <a:pPr>
                <a:defRPr/>
              </a:pPr>
              <a:t>9/12/2017</a:t>
            </a:fld>
            <a:endParaRPr lang="en-US"/>
          </a:p>
        </p:txBody>
      </p:sp>
      <p:sp>
        <p:nvSpPr>
          <p:cNvPr id="3" name="Footer Placeholder 4">
            <a:extLst>
              <a:ext uri="{FF2B5EF4-FFF2-40B4-BE49-F238E27FC236}">
                <a16:creationId xmlns:a16="http://schemas.microsoft.com/office/drawing/2014/main" id="{AFB05E8F-FD68-4D29-B1F0-523141A8F88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5297C78-248C-4119-8B0A-903C6C0F8AF4}"/>
              </a:ext>
            </a:extLst>
          </p:cNvPr>
          <p:cNvSpPr>
            <a:spLocks noGrp="1"/>
          </p:cNvSpPr>
          <p:nvPr>
            <p:ph type="sldNum" sz="quarter" idx="12"/>
          </p:nvPr>
        </p:nvSpPr>
        <p:spPr/>
        <p:txBody>
          <a:bodyPr/>
          <a:lstStyle>
            <a:lvl1pPr>
              <a:defRPr/>
            </a:lvl1pPr>
          </a:lstStyle>
          <a:p>
            <a:fld id="{10665DFB-DCB9-4BA9-823E-A147BB0F8087}" type="slidenum">
              <a:rPr lang="en-US" altLang="en-US"/>
              <a:pPr/>
              <a:t>‹#›</a:t>
            </a:fld>
            <a:endParaRPr lang="en-US" altLang="en-US"/>
          </a:p>
        </p:txBody>
      </p:sp>
    </p:spTree>
    <p:extLst>
      <p:ext uri="{BB962C8B-B14F-4D97-AF65-F5344CB8AC3E}">
        <p14:creationId xmlns:p14="http://schemas.microsoft.com/office/powerpoint/2010/main" val="263872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A5013D8-512E-44F9-9D19-66FF59EF7A49}"/>
              </a:ext>
            </a:extLst>
          </p:cNvPr>
          <p:cNvSpPr>
            <a:spLocks noGrp="1"/>
          </p:cNvSpPr>
          <p:nvPr>
            <p:ph type="dt" sz="half" idx="10"/>
          </p:nvPr>
        </p:nvSpPr>
        <p:spPr/>
        <p:txBody>
          <a:bodyPr/>
          <a:lstStyle>
            <a:lvl1pPr>
              <a:defRPr/>
            </a:lvl1pPr>
          </a:lstStyle>
          <a:p>
            <a:pPr>
              <a:defRPr/>
            </a:pPr>
            <a:fld id="{855BD0D3-A7B6-4D85-9049-197F9E0D6799}" type="datetimeFigureOut">
              <a:rPr lang="en-US"/>
              <a:pPr>
                <a:defRPr/>
              </a:pPr>
              <a:t>9/12/2017</a:t>
            </a:fld>
            <a:endParaRPr lang="en-US"/>
          </a:p>
        </p:txBody>
      </p:sp>
      <p:sp>
        <p:nvSpPr>
          <p:cNvPr id="6" name="Footer Placeholder 4">
            <a:extLst>
              <a:ext uri="{FF2B5EF4-FFF2-40B4-BE49-F238E27FC236}">
                <a16:creationId xmlns:a16="http://schemas.microsoft.com/office/drawing/2014/main" id="{358DD48F-716B-4811-9CE5-037D429C160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7C39F7D-4269-4FD1-AE6D-F2F71339CABD}"/>
              </a:ext>
            </a:extLst>
          </p:cNvPr>
          <p:cNvSpPr>
            <a:spLocks noGrp="1"/>
          </p:cNvSpPr>
          <p:nvPr>
            <p:ph type="sldNum" sz="quarter" idx="12"/>
          </p:nvPr>
        </p:nvSpPr>
        <p:spPr/>
        <p:txBody>
          <a:bodyPr/>
          <a:lstStyle>
            <a:lvl1pPr>
              <a:defRPr/>
            </a:lvl1pPr>
          </a:lstStyle>
          <a:p>
            <a:fld id="{C6271D8A-E6D0-4058-A065-23AA3CEF3247}" type="slidenum">
              <a:rPr lang="en-US" altLang="en-US"/>
              <a:pPr/>
              <a:t>‹#›</a:t>
            </a:fld>
            <a:endParaRPr lang="en-US" altLang="en-US"/>
          </a:p>
        </p:txBody>
      </p:sp>
    </p:spTree>
    <p:extLst>
      <p:ext uri="{BB962C8B-B14F-4D97-AF65-F5344CB8AC3E}">
        <p14:creationId xmlns:p14="http://schemas.microsoft.com/office/powerpoint/2010/main" val="4017879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E4B58AB-725A-440A-97E9-49544EAEF71F}"/>
              </a:ext>
            </a:extLst>
          </p:cNvPr>
          <p:cNvSpPr>
            <a:spLocks noGrp="1"/>
          </p:cNvSpPr>
          <p:nvPr>
            <p:ph type="dt" sz="half" idx="10"/>
          </p:nvPr>
        </p:nvSpPr>
        <p:spPr/>
        <p:txBody>
          <a:bodyPr/>
          <a:lstStyle>
            <a:lvl1pPr>
              <a:defRPr/>
            </a:lvl1pPr>
          </a:lstStyle>
          <a:p>
            <a:pPr>
              <a:defRPr/>
            </a:pPr>
            <a:fld id="{F0F92284-75B1-4635-AB73-4E81795EC2F5}" type="datetimeFigureOut">
              <a:rPr lang="en-US"/>
              <a:pPr>
                <a:defRPr/>
              </a:pPr>
              <a:t>9/12/2017</a:t>
            </a:fld>
            <a:endParaRPr lang="en-US"/>
          </a:p>
        </p:txBody>
      </p:sp>
      <p:sp>
        <p:nvSpPr>
          <p:cNvPr id="6" name="Footer Placeholder 4">
            <a:extLst>
              <a:ext uri="{FF2B5EF4-FFF2-40B4-BE49-F238E27FC236}">
                <a16:creationId xmlns:a16="http://schemas.microsoft.com/office/drawing/2014/main" id="{55DC52FD-9257-49FB-845E-F4B133011A8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B1A548A-F3F1-485F-B88C-0E0D06237F48}"/>
              </a:ext>
            </a:extLst>
          </p:cNvPr>
          <p:cNvSpPr>
            <a:spLocks noGrp="1"/>
          </p:cNvSpPr>
          <p:nvPr>
            <p:ph type="sldNum" sz="quarter" idx="12"/>
          </p:nvPr>
        </p:nvSpPr>
        <p:spPr/>
        <p:txBody>
          <a:bodyPr/>
          <a:lstStyle>
            <a:lvl1pPr>
              <a:defRPr/>
            </a:lvl1pPr>
          </a:lstStyle>
          <a:p>
            <a:fld id="{14546946-6C34-4C29-A29F-918146AAD959}" type="slidenum">
              <a:rPr lang="en-US" altLang="en-US"/>
              <a:pPr/>
              <a:t>‹#›</a:t>
            </a:fld>
            <a:endParaRPr lang="en-US" altLang="en-US"/>
          </a:p>
        </p:txBody>
      </p:sp>
    </p:spTree>
    <p:extLst>
      <p:ext uri="{BB962C8B-B14F-4D97-AF65-F5344CB8AC3E}">
        <p14:creationId xmlns:p14="http://schemas.microsoft.com/office/powerpoint/2010/main" val="719953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D4FABC7-949D-4EB0-8B3D-C573CB37339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7F5B046-3A1F-4306-B339-379DDE9331A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2EB71AE-1051-42AE-918A-A0F998B2D8A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0754BDB-BD49-4911-8572-875B8E62A043}" type="datetimeFigureOut">
              <a:rPr lang="en-US"/>
              <a:pPr>
                <a:defRPr/>
              </a:pPr>
              <a:t>9/12/2017</a:t>
            </a:fld>
            <a:endParaRPr lang="en-US"/>
          </a:p>
        </p:txBody>
      </p:sp>
      <p:sp>
        <p:nvSpPr>
          <p:cNvPr id="5" name="Footer Placeholder 4">
            <a:extLst>
              <a:ext uri="{FF2B5EF4-FFF2-40B4-BE49-F238E27FC236}">
                <a16:creationId xmlns:a16="http://schemas.microsoft.com/office/drawing/2014/main" id="{1AA0772D-3B94-4934-B5DE-244F7AABA07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7A2F832E-97B6-4CAE-B8F4-5CA24F27B7C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500761A-1AE1-43FC-B166-62A6C0622C8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8.wmf"/><Relationship Id="rId4" Type="http://schemas.openxmlformats.org/officeDocument/2006/relationships/image" Target="../media/image7.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2">
            <a:extLst>
              <a:ext uri="{FF2B5EF4-FFF2-40B4-BE49-F238E27FC236}">
                <a16:creationId xmlns:a16="http://schemas.microsoft.com/office/drawing/2014/main" id="{E54E8B75-3475-4BA9-BFEB-AAA76B356E71}"/>
              </a:ext>
            </a:extLst>
          </p:cNvPr>
          <p:cNvSpPr>
            <a:spLocks noGrp="1"/>
          </p:cNvSpPr>
          <p:nvPr>
            <p:ph type="title"/>
          </p:nvPr>
        </p:nvSpPr>
        <p:spPr>
          <a:xfrm>
            <a:off x="685800" y="2590800"/>
            <a:ext cx="8229600" cy="1143000"/>
          </a:xfrm>
        </p:spPr>
        <p:txBody>
          <a:bodyPr/>
          <a:lstStyle/>
          <a:p>
            <a:r>
              <a:rPr lang="en-US" altLang="en-US" dirty="0"/>
              <a:t>Capacity Building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587A2D7E-2A03-4855-893F-BE4DA518EE08}"/>
              </a:ext>
            </a:extLst>
          </p:cNvPr>
          <p:cNvSpPr>
            <a:spLocks noGrp="1"/>
          </p:cNvSpPr>
          <p:nvPr>
            <p:ph type="title"/>
          </p:nvPr>
        </p:nvSpPr>
        <p:spPr/>
        <p:txBody>
          <a:bodyPr/>
          <a:lstStyle/>
          <a:p>
            <a:r>
              <a:rPr lang="en-US" altLang="en-US"/>
              <a:t>Questions for Communities</a:t>
            </a:r>
          </a:p>
        </p:txBody>
      </p:sp>
      <p:sp>
        <p:nvSpPr>
          <p:cNvPr id="29698" name="TextBox 2">
            <a:extLst>
              <a:ext uri="{FF2B5EF4-FFF2-40B4-BE49-F238E27FC236}">
                <a16:creationId xmlns:a16="http://schemas.microsoft.com/office/drawing/2014/main" id="{144C81BF-BD5C-437F-A801-971C906D1547}"/>
              </a:ext>
            </a:extLst>
          </p:cNvPr>
          <p:cNvSpPr txBox="1">
            <a:spLocks noChangeArrowheads="1"/>
          </p:cNvSpPr>
          <p:nvPr/>
        </p:nvSpPr>
        <p:spPr bwMode="auto">
          <a:xfrm>
            <a:off x="457200" y="2209800"/>
            <a:ext cx="86868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Calibri" panose="020F0502020204030204" pitchFamily="34" charset="0"/>
              <a:buAutoNum type="arabicPeriod"/>
            </a:pPr>
            <a:r>
              <a:rPr lang="en-US" altLang="en-US" sz="3200"/>
              <a:t>Who are the key stakeholders in your community?</a:t>
            </a:r>
          </a:p>
          <a:p>
            <a:pPr>
              <a:buFont typeface="Calibri" panose="020F0502020204030204" pitchFamily="34" charset="0"/>
              <a:buAutoNum type="arabicPeriod"/>
            </a:pPr>
            <a:endParaRPr lang="en-US" altLang="en-US" sz="3200"/>
          </a:p>
          <a:p>
            <a:pPr>
              <a:buFont typeface="Calibri" panose="020F0502020204030204" pitchFamily="34" charset="0"/>
              <a:buAutoNum type="arabicPeriod"/>
            </a:pPr>
            <a:r>
              <a:rPr lang="en-US" altLang="en-US" sz="3200"/>
              <a:t>Are these individuals actively involved in planning and implementing successful prevention efforts?</a:t>
            </a:r>
          </a:p>
          <a:p>
            <a:pPr>
              <a:buFont typeface="Calibri" panose="020F0502020204030204" pitchFamily="34" charset="0"/>
              <a:buAutoNum type="arabicPeriod"/>
            </a:pPr>
            <a:endParaRPr lang="en-US" altLang="en-US" sz="3200"/>
          </a:p>
          <a:p>
            <a:pPr>
              <a:buFont typeface="Calibri" panose="020F0502020204030204" pitchFamily="34" charset="0"/>
              <a:buAutoNum type="arabicPeriod"/>
            </a:pPr>
            <a:r>
              <a:rPr lang="en-US" altLang="en-US" sz="3200"/>
              <a:t>Who is the connector in your community?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7CC31430-4CFF-45B4-B560-52D63BA11A09}"/>
              </a:ext>
            </a:extLst>
          </p:cNvPr>
          <p:cNvSpPr>
            <a:spLocks noGrp="1"/>
          </p:cNvSpPr>
          <p:nvPr>
            <p:ph type="title"/>
          </p:nvPr>
        </p:nvSpPr>
        <p:spPr/>
        <p:txBody>
          <a:bodyPr/>
          <a:lstStyle/>
          <a:p>
            <a:r>
              <a:rPr lang="en-US" altLang="en-US"/>
              <a:t>Activity</a:t>
            </a:r>
          </a:p>
        </p:txBody>
      </p:sp>
      <p:sp>
        <p:nvSpPr>
          <p:cNvPr id="30722" name="TextBox 2">
            <a:extLst>
              <a:ext uri="{FF2B5EF4-FFF2-40B4-BE49-F238E27FC236}">
                <a16:creationId xmlns:a16="http://schemas.microsoft.com/office/drawing/2014/main" id="{3471361A-0C42-450A-9EDC-6EFCFF16E196}"/>
              </a:ext>
            </a:extLst>
          </p:cNvPr>
          <p:cNvSpPr txBox="1">
            <a:spLocks noChangeArrowheads="1"/>
          </p:cNvSpPr>
          <p:nvPr/>
        </p:nvSpPr>
        <p:spPr bwMode="auto">
          <a:xfrm>
            <a:off x="533400" y="1828800"/>
            <a:ext cx="80772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pPr>
            <a:r>
              <a:rPr lang="en-US" altLang="en-US" sz="2800"/>
              <a:t>What sector are you missing?</a:t>
            </a:r>
          </a:p>
          <a:p>
            <a:pPr>
              <a:buFont typeface="Arial" panose="020B0604020202020204" pitchFamily="34" charset="0"/>
              <a:buChar char="•"/>
            </a:pPr>
            <a:r>
              <a:rPr lang="en-US" altLang="en-US" sz="2800"/>
              <a:t>Who do you know to fill this sector (organization or individual)?</a:t>
            </a:r>
          </a:p>
          <a:p>
            <a:pPr>
              <a:buFont typeface="Arial" panose="020B0604020202020204" pitchFamily="34" charset="0"/>
              <a:buChar char="•"/>
            </a:pPr>
            <a:r>
              <a:rPr lang="en-US" altLang="en-US" sz="2800"/>
              <a:t>What skills/resources can they bring to the coalition?</a:t>
            </a:r>
          </a:p>
          <a:p>
            <a:pPr>
              <a:buFont typeface="Arial" panose="020B0604020202020204" pitchFamily="34" charset="0"/>
              <a:buChar char="•"/>
            </a:pPr>
            <a:r>
              <a:rPr lang="en-US" altLang="en-US" sz="2800"/>
              <a:t>How are you going to sell the mission/vision of the coalition to them? WIFM?</a:t>
            </a:r>
          </a:p>
          <a:p>
            <a:pPr>
              <a:buFont typeface="Arial" panose="020B0604020202020204" pitchFamily="34" charset="0"/>
              <a:buChar char="•"/>
            </a:pPr>
            <a:r>
              <a:rPr lang="en-US" altLang="en-US" sz="2800"/>
              <a:t>How will you reach out to the potential new members?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C9247D07-A045-4DA4-B3DD-45659D33340C}"/>
              </a:ext>
            </a:extLst>
          </p:cNvPr>
          <p:cNvSpPr>
            <a:spLocks noGrp="1"/>
          </p:cNvSpPr>
          <p:nvPr>
            <p:ph type="title"/>
          </p:nvPr>
        </p:nvSpPr>
        <p:spPr/>
        <p:txBody>
          <a:bodyPr/>
          <a:lstStyle/>
          <a:p>
            <a:r>
              <a:rPr lang="en-US" altLang="en-US"/>
              <a:t>What gets/keeps people involved?</a:t>
            </a:r>
          </a:p>
        </p:txBody>
      </p:sp>
      <p:sp>
        <p:nvSpPr>
          <p:cNvPr id="31746" name="TextBox 2">
            <a:extLst>
              <a:ext uri="{FF2B5EF4-FFF2-40B4-BE49-F238E27FC236}">
                <a16:creationId xmlns:a16="http://schemas.microsoft.com/office/drawing/2014/main" id="{6B7C321E-7658-4671-94F2-589963AA0CB5}"/>
              </a:ext>
            </a:extLst>
          </p:cNvPr>
          <p:cNvSpPr txBox="1">
            <a:spLocks noChangeArrowheads="1"/>
          </p:cNvSpPr>
          <p:nvPr/>
        </p:nvSpPr>
        <p:spPr bwMode="auto">
          <a:xfrm>
            <a:off x="990600" y="2235200"/>
            <a:ext cx="7391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pPr>
            <a:r>
              <a:rPr lang="en-US" altLang="en-US" sz="3200"/>
              <a:t>Role</a:t>
            </a:r>
          </a:p>
          <a:p>
            <a:pPr>
              <a:buFont typeface="Arial" panose="020B0604020202020204" pitchFamily="34" charset="0"/>
              <a:buChar char="•"/>
            </a:pPr>
            <a:r>
              <a:rPr lang="en-US" altLang="en-US" sz="3200"/>
              <a:t>Results</a:t>
            </a:r>
          </a:p>
          <a:p>
            <a:pPr>
              <a:buFont typeface="Arial" panose="020B0604020202020204" pitchFamily="34" charset="0"/>
              <a:buChar char="•"/>
            </a:pPr>
            <a:r>
              <a:rPr lang="en-US" altLang="en-US" sz="3200"/>
              <a:t>Respect</a:t>
            </a:r>
          </a:p>
          <a:p>
            <a:pPr>
              <a:buFont typeface="Arial" panose="020B0604020202020204" pitchFamily="34" charset="0"/>
              <a:buChar char="•"/>
            </a:pPr>
            <a:r>
              <a:rPr lang="en-US" altLang="en-US" sz="3200"/>
              <a:t>Recognition</a:t>
            </a:r>
          </a:p>
          <a:p>
            <a:pPr>
              <a:buFont typeface="Arial" panose="020B0604020202020204" pitchFamily="34" charset="0"/>
              <a:buChar char="•"/>
            </a:pPr>
            <a:r>
              <a:rPr lang="en-US" altLang="en-US" sz="3200"/>
              <a:t>Relationship</a:t>
            </a:r>
          </a:p>
          <a:p>
            <a:pPr>
              <a:buFont typeface="Arial" panose="020B0604020202020204" pitchFamily="34" charset="0"/>
              <a:buChar char="•"/>
            </a:pPr>
            <a:r>
              <a:rPr lang="en-US" altLang="en-US" sz="3200"/>
              <a:t>Reward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B0672A44-4AB3-4CF9-9962-E7C8AD200C5D}"/>
              </a:ext>
            </a:extLst>
          </p:cNvPr>
          <p:cNvSpPr>
            <a:spLocks noGrp="1"/>
          </p:cNvSpPr>
          <p:nvPr>
            <p:ph type="title"/>
          </p:nvPr>
        </p:nvSpPr>
        <p:spPr/>
        <p:txBody>
          <a:bodyPr/>
          <a:lstStyle/>
          <a:p>
            <a:r>
              <a:rPr lang="en-US" altLang="en-US"/>
              <a:t>Sustaining Coalition Membership</a:t>
            </a:r>
          </a:p>
        </p:txBody>
      </p:sp>
      <p:sp>
        <p:nvSpPr>
          <p:cNvPr id="32770" name="TextBox 2">
            <a:extLst>
              <a:ext uri="{FF2B5EF4-FFF2-40B4-BE49-F238E27FC236}">
                <a16:creationId xmlns:a16="http://schemas.microsoft.com/office/drawing/2014/main" id="{A663C572-E206-4F40-9544-6F126BC869EB}"/>
              </a:ext>
            </a:extLst>
          </p:cNvPr>
          <p:cNvSpPr txBox="1">
            <a:spLocks noChangeArrowheads="1"/>
          </p:cNvSpPr>
          <p:nvPr/>
        </p:nvSpPr>
        <p:spPr bwMode="auto">
          <a:xfrm>
            <a:off x="533400" y="1905000"/>
            <a:ext cx="83820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pPr>
            <a:r>
              <a:rPr lang="en-US" altLang="en-US" sz="3200"/>
              <a:t>Building “ownership” of the vision/mission</a:t>
            </a:r>
          </a:p>
          <a:p>
            <a:pPr>
              <a:buFont typeface="Arial" panose="020B0604020202020204" pitchFamily="34" charset="0"/>
              <a:buChar char="•"/>
            </a:pPr>
            <a:r>
              <a:rPr lang="en-US" altLang="en-US" sz="3200"/>
              <a:t>Engaging in meaningful roles, responsibilities, and activities</a:t>
            </a:r>
          </a:p>
          <a:p>
            <a:pPr>
              <a:buFont typeface="Arial" panose="020B0604020202020204" pitchFamily="34" charset="0"/>
              <a:buChar char="•"/>
            </a:pPr>
            <a:r>
              <a:rPr lang="en-US" altLang="en-US" sz="3200"/>
              <a:t>Providing training</a:t>
            </a:r>
          </a:p>
          <a:p>
            <a:pPr>
              <a:buFont typeface="Arial" panose="020B0604020202020204" pitchFamily="34" charset="0"/>
              <a:buChar char="•"/>
            </a:pPr>
            <a:r>
              <a:rPr lang="en-US" altLang="en-US" sz="3200"/>
              <a:t>Fulfilling their WIFM</a:t>
            </a:r>
          </a:p>
          <a:p>
            <a:pPr>
              <a:buFont typeface="Arial" panose="020B0604020202020204" pitchFamily="34" charset="0"/>
              <a:buChar char="•"/>
            </a:pPr>
            <a:r>
              <a:rPr lang="en-US" altLang="en-US" sz="3200"/>
              <a:t>Providing appropriate recognition </a:t>
            </a:r>
          </a:p>
          <a:p>
            <a:pPr>
              <a:buFont typeface="Arial" panose="020B0604020202020204" pitchFamily="34" charset="0"/>
              <a:buChar char="•"/>
            </a:pPr>
            <a:r>
              <a:rPr lang="en-US" altLang="en-US" sz="3200"/>
              <a:t>Keep people informed</a:t>
            </a:r>
          </a:p>
          <a:p>
            <a:pPr>
              <a:buFont typeface="Arial" panose="020B0604020202020204" pitchFamily="34" charset="0"/>
              <a:buChar char="•"/>
            </a:pPr>
            <a:r>
              <a:rPr lang="en-US" altLang="en-US" sz="3200"/>
              <a:t>Cultivate program champions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B81806E2-D8B0-428A-A495-5A40C3FF8694}"/>
              </a:ext>
            </a:extLst>
          </p:cNvPr>
          <p:cNvSpPr>
            <a:spLocks noGrp="1"/>
          </p:cNvSpPr>
          <p:nvPr>
            <p:ph type="title"/>
          </p:nvPr>
        </p:nvSpPr>
        <p:spPr/>
        <p:txBody>
          <a:bodyPr/>
          <a:lstStyle/>
          <a:p>
            <a:r>
              <a:rPr lang="en-US" altLang="en-US"/>
              <a:t>Coalition Infrastructure</a:t>
            </a:r>
          </a:p>
        </p:txBody>
      </p:sp>
      <p:sp>
        <p:nvSpPr>
          <p:cNvPr id="36866" name="TextBox 2">
            <a:extLst>
              <a:ext uri="{FF2B5EF4-FFF2-40B4-BE49-F238E27FC236}">
                <a16:creationId xmlns:a16="http://schemas.microsoft.com/office/drawing/2014/main" id="{C5AD972A-A395-4C51-94AA-7573EFD51842}"/>
              </a:ext>
            </a:extLst>
          </p:cNvPr>
          <p:cNvSpPr txBox="1">
            <a:spLocks noChangeArrowheads="1"/>
          </p:cNvSpPr>
          <p:nvPr/>
        </p:nvSpPr>
        <p:spPr bwMode="auto">
          <a:xfrm>
            <a:off x="381000" y="1447800"/>
            <a:ext cx="84582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pPr>
            <a:r>
              <a:rPr lang="en-US" altLang="en-US" sz="2800" dirty="0"/>
              <a:t>Organizational Chart</a:t>
            </a:r>
          </a:p>
          <a:p>
            <a:pPr>
              <a:buFont typeface="Arial" panose="020B0604020202020204" pitchFamily="34" charset="0"/>
              <a:buChar char="•"/>
            </a:pPr>
            <a:r>
              <a:rPr lang="en-US" altLang="en-US" sz="2800" dirty="0"/>
              <a:t>Coalition By-Laws and Guiding Principles</a:t>
            </a:r>
          </a:p>
          <a:p>
            <a:pPr>
              <a:buFont typeface="Arial" panose="020B0604020202020204" pitchFamily="34" charset="0"/>
              <a:buChar char="•"/>
            </a:pPr>
            <a:r>
              <a:rPr lang="en-US" altLang="en-US" sz="2800" dirty="0"/>
              <a:t>Job Descriptions-Clearly defined roles and responsibilities</a:t>
            </a:r>
          </a:p>
          <a:p>
            <a:pPr>
              <a:buFont typeface="Arial" panose="020B0604020202020204" pitchFamily="34" charset="0"/>
              <a:buChar char="•"/>
            </a:pPr>
            <a:r>
              <a:rPr lang="en-US" altLang="en-US" sz="2800" dirty="0"/>
              <a:t>Guidance documents for the coalition ( Meeting agenda, meeting minutes, MOUs,)</a:t>
            </a:r>
          </a:p>
          <a:p>
            <a:pPr>
              <a:buFont typeface="Arial" panose="020B0604020202020204" pitchFamily="34" charset="0"/>
              <a:buChar char="•"/>
            </a:pPr>
            <a:r>
              <a:rPr lang="en-US" altLang="en-US" sz="2800" dirty="0"/>
              <a:t>Committees: Types of Committees and Roles/Responsibilities</a:t>
            </a:r>
          </a:p>
          <a:p>
            <a:pPr>
              <a:buFont typeface="Arial" panose="020B0604020202020204" pitchFamily="34" charset="0"/>
              <a:buChar char="•"/>
            </a:pPr>
            <a:r>
              <a:rPr lang="en-US" altLang="en-US" sz="2800" dirty="0"/>
              <a:t>Levels of Commitment: Individual &amp; Organization</a:t>
            </a:r>
          </a:p>
          <a:p>
            <a:pPr marL="0" indent="0"/>
            <a:endParaRPr lang="en-US"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BAF32BD7-A42C-4A5F-811D-D3E9E7F48AAB}"/>
              </a:ext>
            </a:extLst>
          </p:cNvPr>
          <p:cNvSpPr>
            <a:spLocks noGrp="1"/>
          </p:cNvSpPr>
          <p:nvPr>
            <p:ph type="title"/>
          </p:nvPr>
        </p:nvSpPr>
        <p:spPr/>
        <p:txBody>
          <a:bodyPr/>
          <a:lstStyle/>
          <a:p>
            <a:r>
              <a:rPr lang="en-US" altLang="en-US"/>
              <a:t>Community Readiness</a:t>
            </a:r>
          </a:p>
        </p:txBody>
      </p:sp>
      <p:sp>
        <p:nvSpPr>
          <p:cNvPr id="38914" name="TextBox 2">
            <a:extLst>
              <a:ext uri="{FF2B5EF4-FFF2-40B4-BE49-F238E27FC236}">
                <a16:creationId xmlns:a16="http://schemas.microsoft.com/office/drawing/2014/main" id="{CBEF0952-ED6C-4898-B9C0-DC3AB5D054AE}"/>
              </a:ext>
            </a:extLst>
          </p:cNvPr>
          <p:cNvSpPr txBox="1">
            <a:spLocks noChangeArrowheads="1"/>
          </p:cNvSpPr>
          <p:nvPr/>
        </p:nvSpPr>
        <p:spPr bwMode="auto">
          <a:xfrm>
            <a:off x="381000" y="2209800"/>
            <a:ext cx="86868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3200" b="1" dirty="0"/>
              <a:t>Readiness </a:t>
            </a:r>
            <a:r>
              <a:rPr lang="en-US" altLang="en-US" sz="3200" dirty="0"/>
              <a:t>is the degree to which a community is prepared to take action on an issue.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D72D9-3C11-4F4B-A395-426F343EF0BC}"/>
              </a:ext>
            </a:extLst>
          </p:cNvPr>
          <p:cNvSpPr>
            <a:spLocks noGrp="1"/>
          </p:cNvSpPr>
          <p:nvPr>
            <p:ph type="title"/>
          </p:nvPr>
        </p:nvSpPr>
        <p:spPr/>
        <p:txBody>
          <a:bodyPr rtlCol="0">
            <a:normAutofit fontScale="90000"/>
          </a:bodyPr>
          <a:lstStyle/>
          <a:p>
            <a:pPr fontAlgn="auto">
              <a:spcAft>
                <a:spcPts val="0"/>
              </a:spcAft>
              <a:defRPr/>
            </a:pPr>
            <a:r>
              <a:rPr lang="en-US" dirty="0"/>
              <a:t>Why is Community Readiness Important?</a:t>
            </a:r>
          </a:p>
        </p:txBody>
      </p:sp>
      <p:sp>
        <p:nvSpPr>
          <p:cNvPr id="40962" name="TextBox 2">
            <a:extLst>
              <a:ext uri="{FF2B5EF4-FFF2-40B4-BE49-F238E27FC236}">
                <a16:creationId xmlns:a16="http://schemas.microsoft.com/office/drawing/2014/main" id="{07B6179A-EEB1-421E-BC89-7D12851AC20C}"/>
              </a:ext>
            </a:extLst>
          </p:cNvPr>
          <p:cNvSpPr txBox="1">
            <a:spLocks noChangeArrowheads="1"/>
          </p:cNvSpPr>
          <p:nvPr/>
        </p:nvSpPr>
        <p:spPr bwMode="auto">
          <a:xfrm>
            <a:off x="457200" y="2362200"/>
            <a:ext cx="82296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pPr>
            <a:r>
              <a:rPr lang="en-US" altLang="en-US" sz="2800"/>
              <a:t>If the coalition’s strategic plan selects strategies that are too ambitious for the general population (i.e., arresting adults who purchase alcohol for minors) the coalition is likely to fail because the general population is unwilling to support the efforts.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F5B88BBB-6840-4B95-838D-C19C5445E32E}"/>
              </a:ext>
            </a:extLst>
          </p:cNvPr>
          <p:cNvSpPr>
            <a:spLocks noGrp="1"/>
          </p:cNvSpPr>
          <p:nvPr>
            <p:ph type="title"/>
          </p:nvPr>
        </p:nvSpPr>
        <p:spPr/>
        <p:txBody>
          <a:bodyPr/>
          <a:lstStyle/>
          <a:p>
            <a:r>
              <a:rPr lang="en-US" altLang="en-US"/>
              <a:t>Community Readiness….</a:t>
            </a:r>
          </a:p>
        </p:txBody>
      </p:sp>
      <p:sp>
        <p:nvSpPr>
          <p:cNvPr id="41986" name="TextBox 3">
            <a:extLst>
              <a:ext uri="{FF2B5EF4-FFF2-40B4-BE49-F238E27FC236}">
                <a16:creationId xmlns:a16="http://schemas.microsoft.com/office/drawing/2014/main" id="{BDE41893-2C52-44AE-868B-9A8267C68D4B}"/>
              </a:ext>
            </a:extLst>
          </p:cNvPr>
          <p:cNvSpPr txBox="1">
            <a:spLocks noChangeArrowheads="1"/>
          </p:cNvSpPr>
          <p:nvPr/>
        </p:nvSpPr>
        <p:spPr bwMode="auto">
          <a:xfrm>
            <a:off x="609600" y="2209800"/>
            <a:ext cx="80772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pPr>
            <a:r>
              <a:rPr lang="en-US" altLang="en-US" sz="2400"/>
              <a:t>Is very issue-specific</a:t>
            </a:r>
          </a:p>
          <a:p>
            <a:pPr>
              <a:buFont typeface="Arial" panose="020B0604020202020204" pitchFamily="34" charset="0"/>
              <a:buChar char="•"/>
            </a:pPr>
            <a:r>
              <a:rPr lang="en-US" altLang="en-US" sz="2400"/>
              <a:t>Is measurable</a:t>
            </a:r>
          </a:p>
          <a:p>
            <a:pPr>
              <a:buFont typeface="Arial" panose="020B0604020202020204" pitchFamily="34" charset="0"/>
              <a:buChar char="•"/>
            </a:pPr>
            <a:r>
              <a:rPr lang="en-US" altLang="en-US" sz="2400"/>
              <a:t>Is multi dimensional</a:t>
            </a:r>
          </a:p>
          <a:p>
            <a:pPr>
              <a:buFont typeface="Arial" panose="020B0604020202020204" pitchFamily="34" charset="0"/>
              <a:buChar char="•"/>
            </a:pPr>
            <a:r>
              <a:rPr lang="en-US" altLang="en-US" sz="2400"/>
              <a:t>May vary across dimensions</a:t>
            </a:r>
          </a:p>
          <a:p>
            <a:pPr>
              <a:buFont typeface="Arial" panose="020B0604020202020204" pitchFamily="34" charset="0"/>
              <a:buChar char="•"/>
            </a:pPr>
            <a:r>
              <a:rPr lang="en-US" altLang="en-US" sz="2400"/>
              <a:t>May vary across different segments of a community</a:t>
            </a:r>
          </a:p>
          <a:p>
            <a:pPr>
              <a:buFont typeface="Arial" panose="020B0604020202020204" pitchFamily="34" charset="0"/>
              <a:buChar char="•"/>
            </a:pPr>
            <a:r>
              <a:rPr lang="en-US" altLang="en-US" sz="2400"/>
              <a:t>Can be increased successfully</a:t>
            </a:r>
          </a:p>
          <a:p>
            <a:pPr>
              <a:buFont typeface="Arial" panose="020B0604020202020204" pitchFamily="34" charset="0"/>
              <a:buChar char="•"/>
            </a:pPr>
            <a:r>
              <a:rPr lang="en-US" altLang="en-US" sz="2400"/>
              <a:t>Is essential knowledge for the development of strategies and interventions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395234F6-56A4-4674-B2E0-EF0DD901F6A9}"/>
              </a:ext>
            </a:extLst>
          </p:cNvPr>
          <p:cNvSpPr>
            <a:spLocks noGrp="1"/>
          </p:cNvSpPr>
          <p:nvPr>
            <p:ph type="title"/>
          </p:nvPr>
        </p:nvSpPr>
        <p:spPr/>
        <p:txBody>
          <a:bodyPr/>
          <a:lstStyle/>
          <a:p>
            <a:r>
              <a:rPr lang="en-US" altLang="en-US"/>
              <a:t>The Community Readiness Model</a:t>
            </a:r>
          </a:p>
        </p:txBody>
      </p:sp>
      <p:sp>
        <p:nvSpPr>
          <p:cNvPr id="3" name="TextBox 2">
            <a:extLst>
              <a:ext uri="{FF2B5EF4-FFF2-40B4-BE49-F238E27FC236}">
                <a16:creationId xmlns:a16="http://schemas.microsoft.com/office/drawing/2014/main" id="{296165A3-AADC-4619-BECC-5CD1A4AE9AA9}"/>
              </a:ext>
            </a:extLst>
          </p:cNvPr>
          <p:cNvSpPr txBox="1"/>
          <p:nvPr/>
        </p:nvSpPr>
        <p:spPr>
          <a:xfrm>
            <a:off x="457200" y="1752600"/>
            <a:ext cx="8153400" cy="3540125"/>
          </a:xfrm>
          <a:prstGeom prst="rect">
            <a:avLst/>
          </a:prstGeom>
          <a:noFill/>
        </p:spPr>
        <p:txBody>
          <a:bodyPr>
            <a:spAutoFit/>
          </a:bodyPr>
          <a:lstStyle/>
          <a:p>
            <a:pPr marL="285750" indent="-285750" fontAlgn="auto">
              <a:spcBef>
                <a:spcPts val="0"/>
              </a:spcBef>
              <a:spcAft>
                <a:spcPts val="0"/>
              </a:spcAft>
              <a:buFont typeface="Arial" pitchFamily="34" charset="0"/>
              <a:buChar char="•"/>
              <a:defRPr/>
            </a:pPr>
            <a:r>
              <a:rPr lang="en-US" sz="2800" dirty="0">
                <a:latin typeface="+mn-lt"/>
                <a:cs typeface="+mn-cs"/>
              </a:rPr>
              <a:t>Is a model for community change that integrates a community’s culture, resources, and level of readiness to more effectively address an issue.</a:t>
            </a:r>
          </a:p>
          <a:p>
            <a:pPr marL="285750" indent="-285750" fontAlgn="auto">
              <a:spcBef>
                <a:spcPts val="0"/>
              </a:spcBef>
              <a:spcAft>
                <a:spcPts val="0"/>
              </a:spcAft>
              <a:buFont typeface="Arial" pitchFamily="34" charset="0"/>
              <a:buChar char="•"/>
              <a:defRPr/>
            </a:pPr>
            <a:r>
              <a:rPr lang="en-US" sz="2800" dirty="0">
                <a:latin typeface="+mn-lt"/>
                <a:cs typeface="+mn-cs"/>
              </a:rPr>
              <a:t>Increases community capacity for prevention and intervention</a:t>
            </a:r>
          </a:p>
          <a:p>
            <a:pPr marL="285750" indent="-285750" fontAlgn="auto">
              <a:spcBef>
                <a:spcPts val="0"/>
              </a:spcBef>
              <a:spcAft>
                <a:spcPts val="0"/>
              </a:spcAft>
              <a:buFont typeface="Arial" pitchFamily="34" charset="0"/>
              <a:buChar char="•"/>
              <a:defRPr/>
            </a:pPr>
            <a:r>
              <a:rPr lang="en-US" sz="2800" dirty="0">
                <a:latin typeface="+mn-lt"/>
                <a:cs typeface="+mn-cs"/>
              </a:rPr>
              <a:t>Encourages and enhances community investment in an issue</a:t>
            </a:r>
          </a:p>
          <a:p>
            <a:pPr fontAlgn="auto">
              <a:spcBef>
                <a:spcPts val="0"/>
              </a:spcBef>
              <a:spcAft>
                <a:spcPts val="0"/>
              </a:spcAft>
              <a:defRPr/>
            </a:pPr>
            <a:endParaRPr lang="en-US" sz="2800" dirty="0">
              <a:latin typeface="+mn-lt"/>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4CAD7487-0005-4911-8718-F0A7D99D19DC}"/>
              </a:ext>
            </a:extLst>
          </p:cNvPr>
          <p:cNvSpPr>
            <a:spLocks noGrp="1"/>
          </p:cNvSpPr>
          <p:nvPr>
            <p:ph type="title"/>
          </p:nvPr>
        </p:nvSpPr>
        <p:spPr/>
        <p:txBody>
          <a:bodyPr/>
          <a:lstStyle/>
          <a:p>
            <a:r>
              <a:rPr lang="en-US" altLang="en-US"/>
              <a:t>Purpose of the Model</a:t>
            </a:r>
          </a:p>
        </p:txBody>
      </p:sp>
      <p:sp>
        <p:nvSpPr>
          <p:cNvPr id="45058" name="TextBox 2">
            <a:extLst>
              <a:ext uri="{FF2B5EF4-FFF2-40B4-BE49-F238E27FC236}">
                <a16:creationId xmlns:a16="http://schemas.microsoft.com/office/drawing/2014/main" id="{7AA05099-7401-498E-8565-D4841415B951}"/>
              </a:ext>
            </a:extLst>
          </p:cNvPr>
          <p:cNvSpPr txBox="1">
            <a:spLocks noChangeArrowheads="1"/>
          </p:cNvSpPr>
          <p:nvPr/>
        </p:nvSpPr>
        <p:spPr bwMode="auto">
          <a:xfrm>
            <a:off x="609600" y="1752600"/>
            <a:ext cx="7772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3200"/>
              <a:t>The  purpose of Community Readiness is to provide communities with the stages of readiness for development of appropriate strategies that are more successful and cost effective.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923B4D38-3762-4F1D-86DA-6715905050E7}"/>
              </a:ext>
            </a:extLst>
          </p:cNvPr>
          <p:cNvSpPr>
            <a:spLocks noGrp="1"/>
          </p:cNvSpPr>
          <p:nvPr>
            <p:ph type="title"/>
          </p:nvPr>
        </p:nvSpPr>
        <p:spPr/>
        <p:txBody>
          <a:bodyPr/>
          <a:lstStyle/>
          <a:p>
            <a:r>
              <a:rPr lang="en-US" altLang="en-US"/>
              <a:t>What is Capacity?</a:t>
            </a:r>
          </a:p>
        </p:txBody>
      </p:sp>
      <p:sp>
        <p:nvSpPr>
          <p:cNvPr id="3" name="TextBox 2">
            <a:extLst>
              <a:ext uri="{FF2B5EF4-FFF2-40B4-BE49-F238E27FC236}">
                <a16:creationId xmlns:a16="http://schemas.microsoft.com/office/drawing/2014/main" id="{BEE2CE26-2E60-4C59-A648-3F11DDF7D7B5}"/>
              </a:ext>
            </a:extLst>
          </p:cNvPr>
          <p:cNvSpPr txBox="1"/>
          <p:nvPr/>
        </p:nvSpPr>
        <p:spPr>
          <a:xfrm>
            <a:off x="533400" y="1676400"/>
            <a:ext cx="8001000" cy="3724096"/>
          </a:xfrm>
          <a:prstGeom prst="rect">
            <a:avLst/>
          </a:prstGeom>
          <a:noFill/>
        </p:spPr>
        <p:txBody>
          <a:bodyPr>
            <a:spAutoFit/>
          </a:bodyPr>
          <a:lstStyle/>
          <a:p>
            <a:pPr marL="285750" indent="-285750" fontAlgn="auto">
              <a:spcBef>
                <a:spcPts val="0"/>
              </a:spcBef>
              <a:spcAft>
                <a:spcPts val="0"/>
              </a:spcAft>
              <a:buFont typeface="Arial" pitchFamily="34" charset="0"/>
              <a:buChar char="•"/>
              <a:defRPr/>
            </a:pPr>
            <a:r>
              <a:rPr lang="en-US" sz="2800" dirty="0">
                <a:latin typeface="+mn-lt"/>
                <a:cs typeface="+mn-cs"/>
              </a:rPr>
              <a:t>Various types and levels of </a:t>
            </a:r>
            <a:r>
              <a:rPr lang="en-US" sz="2800" b="1" u="sng" dirty="0">
                <a:latin typeface="+mn-lt"/>
                <a:cs typeface="+mn-cs"/>
              </a:rPr>
              <a:t>resources</a:t>
            </a:r>
            <a:r>
              <a:rPr lang="en-US" sz="2800" dirty="0">
                <a:latin typeface="+mn-lt"/>
                <a:cs typeface="+mn-cs"/>
              </a:rPr>
              <a:t> within the community and within an organization such as a coalition</a:t>
            </a:r>
          </a:p>
          <a:p>
            <a:pPr marL="285750" indent="-285750" fontAlgn="auto">
              <a:spcBef>
                <a:spcPts val="0"/>
              </a:spcBef>
              <a:spcAft>
                <a:spcPts val="0"/>
              </a:spcAft>
              <a:buFont typeface="Arial" pitchFamily="34" charset="0"/>
              <a:buChar char="•"/>
              <a:defRPr/>
            </a:pPr>
            <a:r>
              <a:rPr lang="en-US" sz="2800" dirty="0">
                <a:latin typeface="+mn-lt"/>
                <a:cs typeface="+mn-cs"/>
              </a:rPr>
              <a:t>The community’s level of </a:t>
            </a:r>
            <a:r>
              <a:rPr lang="en-US" sz="2800" b="1" u="sng" dirty="0">
                <a:latin typeface="+mn-lt"/>
                <a:cs typeface="+mn-cs"/>
              </a:rPr>
              <a:t>readiness</a:t>
            </a:r>
            <a:r>
              <a:rPr lang="en-US" sz="2800" dirty="0">
                <a:latin typeface="+mn-lt"/>
                <a:cs typeface="+mn-cs"/>
              </a:rPr>
              <a:t> to engage in and support prevention efforts</a:t>
            </a:r>
          </a:p>
          <a:p>
            <a:pPr fontAlgn="auto">
              <a:spcBef>
                <a:spcPts val="0"/>
              </a:spcBef>
              <a:spcAft>
                <a:spcPts val="0"/>
              </a:spcAft>
              <a:defRPr/>
            </a:pPr>
            <a:endParaRPr lang="en-US" sz="2800" dirty="0">
              <a:latin typeface="+mn-lt"/>
              <a:cs typeface="+mn-cs"/>
            </a:endParaRPr>
          </a:p>
          <a:p>
            <a:pPr marL="285750" indent="-285750" fontAlgn="auto">
              <a:spcBef>
                <a:spcPts val="0"/>
              </a:spcBef>
              <a:spcAft>
                <a:spcPts val="0"/>
              </a:spcAft>
              <a:buFont typeface="Arial" pitchFamily="34" charset="0"/>
              <a:buChar char="•"/>
              <a:defRPr/>
            </a:pPr>
            <a:endParaRPr lang="en-US" sz="2800" dirty="0">
              <a:latin typeface="+mn-lt"/>
              <a:cs typeface="+mn-cs"/>
            </a:endParaRPr>
          </a:p>
          <a:p>
            <a:pPr algn="ctr" fontAlgn="auto">
              <a:spcBef>
                <a:spcPts val="0"/>
              </a:spcBef>
              <a:spcAft>
                <a:spcPts val="0"/>
              </a:spcAft>
              <a:defRPr/>
            </a:pPr>
            <a:r>
              <a:rPr lang="en-US" sz="4000" b="1" dirty="0">
                <a:solidFill>
                  <a:srgbClr val="0000FF"/>
                </a:solidFill>
                <a:latin typeface="+mn-lt"/>
                <a:cs typeface="+mn-cs"/>
              </a:rPr>
              <a:t>Capacity= Resource + Readiness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C9D672C1-E768-4318-B83F-B186E73DB41C}"/>
              </a:ext>
            </a:extLst>
          </p:cNvPr>
          <p:cNvSpPr>
            <a:spLocks noGrp="1"/>
          </p:cNvSpPr>
          <p:nvPr>
            <p:ph type="title"/>
          </p:nvPr>
        </p:nvSpPr>
        <p:spPr/>
        <p:txBody>
          <a:bodyPr/>
          <a:lstStyle/>
          <a:p>
            <a:r>
              <a:rPr lang="en-US" altLang="en-US"/>
              <a:t>What the Model CAN Do?</a:t>
            </a:r>
          </a:p>
        </p:txBody>
      </p:sp>
      <p:sp>
        <p:nvSpPr>
          <p:cNvPr id="46082" name="TextBox 2">
            <a:extLst>
              <a:ext uri="{FF2B5EF4-FFF2-40B4-BE49-F238E27FC236}">
                <a16:creationId xmlns:a16="http://schemas.microsoft.com/office/drawing/2014/main" id="{DFEAED11-B030-4FC3-8D5F-B46E1B2C21CF}"/>
              </a:ext>
            </a:extLst>
          </p:cNvPr>
          <p:cNvSpPr txBox="1">
            <a:spLocks noChangeArrowheads="1"/>
          </p:cNvSpPr>
          <p:nvPr/>
        </p:nvSpPr>
        <p:spPr bwMode="auto">
          <a:xfrm>
            <a:off x="457200" y="1981200"/>
            <a:ext cx="8458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pPr>
            <a:r>
              <a:rPr lang="en-US" altLang="en-US" sz="2800"/>
              <a:t>Facilitates community-based change</a:t>
            </a:r>
          </a:p>
          <a:p>
            <a:pPr>
              <a:buFont typeface="Arial" panose="020B0604020202020204" pitchFamily="34" charset="0"/>
              <a:buChar char="•"/>
            </a:pPr>
            <a:r>
              <a:rPr lang="en-US" altLang="en-US" sz="2800"/>
              <a:t>Uses a nine stage, multidimensional model</a:t>
            </a:r>
          </a:p>
          <a:p>
            <a:pPr>
              <a:buFont typeface="Arial" panose="020B0604020202020204" pitchFamily="34" charset="0"/>
              <a:buChar char="•"/>
            </a:pPr>
            <a:r>
              <a:rPr lang="en-US" altLang="en-US" sz="2800"/>
              <a:t>Builds cooperation among systems and individuals</a:t>
            </a:r>
          </a:p>
          <a:p>
            <a:pPr>
              <a:buFont typeface="Arial" panose="020B0604020202020204" pitchFamily="34" charset="0"/>
              <a:buChar char="•"/>
            </a:pPr>
            <a:r>
              <a:rPr lang="en-US" altLang="en-US" sz="2800"/>
              <a:t>Helps identify resources</a:t>
            </a:r>
          </a:p>
          <a:p>
            <a:pPr>
              <a:buFont typeface="Arial" panose="020B0604020202020204" pitchFamily="34" charset="0"/>
              <a:buChar char="•"/>
            </a:pPr>
            <a:r>
              <a:rPr lang="en-US" altLang="en-US" sz="2800"/>
              <a:t>Helps identify obstacles</a:t>
            </a:r>
          </a:p>
          <a:p>
            <a:pPr>
              <a:buFont typeface="Arial" panose="020B0604020202020204" pitchFamily="34" charset="0"/>
              <a:buChar char="•"/>
            </a:pPr>
            <a:r>
              <a:rPr lang="en-US" altLang="en-US" sz="2800"/>
              <a:t>Provides an assessment of how ready the community is with respect to accepting an intervention as something that needs doing</a:t>
            </a:r>
          </a:p>
          <a:p>
            <a:pPr>
              <a:buFont typeface="Arial" panose="020B0604020202020204" pitchFamily="34" charset="0"/>
              <a:buChar char="•"/>
            </a:pPr>
            <a:r>
              <a:rPr lang="en-US" altLang="en-US" sz="2800"/>
              <a:t>Identifies types of efforts or strategies that are appropriate to raise community readiness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172271A0-6518-4EE8-939A-C040EEB5735E}"/>
              </a:ext>
            </a:extLst>
          </p:cNvPr>
          <p:cNvSpPr>
            <a:spLocks noGrp="1"/>
          </p:cNvSpPr>
          <p:nvPr>
            <p:ph type="title"/>
          </p:nvPr>
        </p:nvSpPr>
        <p:spPr/>
        <p:txBody>
          <a:bodyPr/>
          <a:lstStyle/>
          <a:p>
            <a:r>
              <a:rPr lang="en-US" altLang="en-US"/>
              <a:t>Dimensions of Readiness</a:t>
            </a:r>
          </a:p>
        </p:txBody>
      </p:sp>
      <p:sp>
        <p:nvSpPr>
          <p:cNvPr id="47106" name="TextBox 2">
            <a:extLst>
              <a:ext uri="{FF2B5EF4-FFF2-40B4-BE49-F238E27FC236}">
                <a16:creationId xmlns:a16="http://schemas.microsoft.com/office/drawing/2014/main" id="{194515B2-5B20-460A-872C-185F8E986E45}"/>
              </a:ext>
            </a:extLst>
          </p:cNvPr>
          <p:cNvSpPr txBox="1">
            <a:spLocks noChangeArrowheads="1"/>
          </p:cNvSpPr>
          <p:nvPr/>
        </p:nvSpPr>
        <p:spPr bwMode="auto">
          <a:xfrm>
            <a:off x="381000" y="1905000"/>
            <a:ext cx="83820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pPr>
            <a:r>
              <a:rPr lang="en-US" altLang="en-US" sz="3200"/>
              <a:t>Community Efforts (Programs, activities, policies, etc.)</a:t>
            </a:r>
          </a:p>
          <a:p>
            <a:pPr>
              <a:buFont typeface="Arial" panose="020B0604020202020204" pitchFamily="34" charset="0"/>
              <a:buChar char="•"/>
            </a:pPr>
            <a:r>
              <a:rPr lang="en-US" altLang="en-US" sz="3200"/>
              <a:t>Community Knowledge of the Efforts</a:t>
            </a:r>
          </a:p>
          <a:p>
            <a:pPr>
              <a:buFont typeface="Arial" panose="020B0604020202020204" pitchFamily="34" charset="0"/>
              <a:buChar char="•"/>
            </a:pPr>
            <a:r>
              <a:rPr lang="en-US" altLang="en-US" sz="3200"/>
              <a:t>Leadership (formal and informal)</a:t>
            </a:r>
          </a:p>
          <a:p>
            <a:pPr>
              <a:buFont typeface="Arial" panose="020B0604020202020204" pitchFamily="34" charset="0"/>
              <a:buChar char="•"/>
            </a:pPr>
            <a:r>
              <a:rPr lang="en-US" altLang="en-US" sz="3200"/>
              <a:t>Community Climate</a:t>
            </a:r>
          </a:p>
          <a:p>
            <a:pPr>
              <a:buFont typeface="Arial" panose="020B0604020202020204" pitchFamily="34" charset="0"/>
              <a:buChar char="•"/>
            </a:pPr>
            <a:r>
              <a:rPr lang="en-US" altLang="en-US" sz="3200"/>
              <a:t>Community Knowledge of the Issue </a:t>
            </a:r>
          </a:p>
          <a:p>
            <a:pPr>
              <a:buFont typeface="Arial" panose="020B0604020202020204" pitchFamily="34" charset="0"/>
              <a:buChar char="•"/>
            </a:pPr>
            <a:r>
              <a:rPr lang="en-US" altLang="en-US" sz="3200"/>
              <a:t>Resources Related to the Issue (People, time, money, space, etc.)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794347C3-D514-49BF-A6CD-4F2E828FBF54}"/>
              </a:ext>
            </a:extLst>
          </p:cNvPr>
          <p:cNvSpPr>
            <a:spLocks noGrp="1"/>
          </p:cNvSpPr>
          <p:nvPr>
            <p:ph type="title"/>
          </p:nvPr>
        </p:nvSpPr>
        <p:spPr/>
        <p:txBody>
          <a:bodyPr/>
          <a:lstStyle/>
          <a:p>
            <a:r>
              <a:rPr lang="en-US" altLang="en-US"/>
              <a:t>Who is Interviewed?</a:t>
            </a:r>
          </a:p>
        </p:txBody>
      </p:sp>
      <p:sp>
        <p:nvSpPr>
          <p:cNvPr id="49154" name="TextBox 2">
            <a:extLst>
              <a:ext uri="{FF2B5EF4-FFF2-40B4-BE49-F238E27FC236}">
                <a16:creationId xmlns:a16="http://schemas.microsoft.com/office/drawing/2014/main" id="{5277D631-3829-4783-A31F-0946783B9F09}"/>
              </a:ext>
            </a:extLst>
          </p:cNvPr>
          <p:cNvSpPr txBox="1">
            <a:spLocks noChangeArrowheads="1"/>
          </p:cNvSpPr>
          <p:nvPr/>
        </p:nvSpPr>
        <p:spPr bwMode="auto">
          <a:xfrm>
            <a:off x="533400" y="1752600"/>
            <a:ext cx="83820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800"/>
              <a:t>Individuals may represent:</a:t>
            </a:r>
          </a:p>
          <a:p>
            <a:pPr lvl="1">
              <a:buFont typeface="Arial" panose="020B0604020202020204" pitchFamily="34" charset="0"/>
              <a:buChar char="•"/>
            </a:pPr>
            <a:r>
              <a:rPr lang="en-US" altLang="en-US" sz="2800"/>
              <a:t>Schools/Universities</a:t>
            </a:r>
          </a:p>
          <a:p>
            <a:pPr lvl="1">
              <a:buFont typeface="Arial" panose="020B0604020202020204" pitchFamily="34" charset="0"/>
              <a:buChar char="•"/>
            </a:pPr>
            <a:r>
              <a:rPr lang="en-US" altLang="en-US" sz="2800"/>
              <a:t>City/county government</a:t>
            </a:r>
          </a:p>
          <a:p>
            <a:pPr lvl="1">
              <a:buFont typeface="Arial" panose="020B0604020202020204" pitchFamily="34" charset="0"/>
              <a:buChar char="•"/>
            </a:pPr>
            <a:r>
              <a:rPr lang="en-US" altLang="en-US" sz="2800"/>
              <a:t>Law Enforcement</a:t>
            </a:r>
          </a:p>
          <a:p>
            <a:pPr lvl="1">
              <a:buFont typeface="Arial" panose="020B0604020202020204" pitchFamily="34" charset="0"/>
              <a:buChar char="•"/>
            </a:pPr>
            <a:r>
              <a:rPr lang="en-US" altLang="en-US" sz="2800"/>
              <a:t>Health and medical professions</a:t>
            </a:r>
          </a:p>
          <a:p>
            <a:pPr lvl="1">
              <a:buFont typeface="Arial" panose="020B0604020202020204" pitchFamily="34" charset="0"/>
              <a:buChar char="•"/>
            </a:pPr>
            <a:r>
              <a:rPr lang="en-US" altLang="en-US" sz="2800"/>
              <a:t>Social services</a:t>
            </a:r>
          </a:p>
          <a:p>
            <a:pPr lvl="1">
              <a:buFont typeface="Arial" panose="020B0604020202020204" pitchFamily="34" charset="0"/>
              <a:buChar char="•"/>
            </a:pPr>
            <a:r>
              <a:rPr lang="en-US" altLang="en-US" sz="2800"/>
              <a:t>Mental health and treatment services</a:t>
            </a:r>
          </a:p>
          <a:p>
            <a:pPr lvl="1">
              <a:buFont typeface="Arial" panose="020B0604020202020204" pitchFamily="34" charset="0"/>
              <a:buChar char="•"/>
            </a:pPr>
            <a:r>
              <a:rPr lang="en-US" altLang="en-US" sz="2800"/>
              <a:t>Clergy or spiritual community</a:t>
            </a:r>
          </a:p>
          <a:p>
            <a:pPr lvl="1">
              <a:buFont typeface="Arial" panose="020B0604020202020204" pitchFamily="34" charset="0"/>
              <a:buChar char="•"/>
            </a:pPr>
            <a:r>
              <a:rPr lang="en-US" altLang="en-US" sz="2800"/>
              <a:t>Community at large</a:t>
            </a:r>
          </a:p>
          <a:p>
            <a:pPr lvl="1">
              <a:buFont typeface="Arial" panose="020B0604020202020204" pitchFamily="34" charset="0"/>
              <a:buChar char="•"/>
            </a:pPr>
            <a:r>
              <a:rPr lang="en-US" altLang="en-US" sz="2800"/>
              <a:t>Youth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0C02381D-A383-4BCE-A017-CE9CBA128967}"/>
              </a:ext>
            </a:extLst>
          </p:cNvPr>
          <p:cNvSpPr>
            <a:spLocks noGrp="1"/>
          </p:cNvSpPr>
          <p:nvPr>
            <p:ph type="title"/>
          </p:nvPr>
        </p:nvSpPr>
        <p:spPr/>
        <p:txBody>
          <a:bodyPr/>
          <a:lstStyle/>
          <a:p>
            <a:r>
              <a:rPr lang="en-US" altLang="en-US"/>
              <a:t>Stages of Readiness</a:t>
            </a:r>
          </a:p>
        </p:txBody>
      </p:sp>
      <p:sp>
        <p:nvSpPr>
          <p:cNvPr id="51202" name="TextBox 2">
            <a:extLst>
              <a:ext uri="{FF2B5EF4-FFF2-40B4-BE49-F238E27FC236}">
                <a16:creationId xmlns:a16="http://schemas.microsoft.com/office/drawing/2014/main" id="{9B1B326E-DB24-466B-BE60-A9A193B19EFC}"/>
              </a:ext>
            </a:extLst>
          </p:cNvPr>
          <p:cNvSpPr txBox="1">
            <a:spLocks noChangeArrowheads="1"/>
          </p:cNvSpPr>
          <p:nvPr/>
        </p:nvSpPr>
        <p:spPr bwMode="auto">
          <a:xfrm>
            <a:off x="447675" y="1828800"/>
            <a:ext cx="8229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Calibri" panose="020F0502020204030204" pitchFamily="34" charset="0"/>
              <a:buAutoNum type="arabicPeriod"/>
            </a:pPr>
            <a:r>
              <a:rPr lang="en-US" altLang="en-US" sz="3200"/>
              <a:t>No Awareness</a:t>
            </a:r>
          </a:p>
          <a:p>
            <a:pPr>
              <a:buFont typeface="Calibri" panose="020F0502020204030204" pitchFamily="34" charset="0"/>
              <a:buAutoNum type="arabicPeriod"/>
            </a:pPr>
            <a:r>
              <a:rPr lang="en-US" altLang="en-US" sz="3200"/>
              <a:t>Denial</a:t>
            </a:r>
          </a:p>
          <a:p>
            <a:pPr>
              <a:buFont typeface="Calibri" panose="020F0502020204030204" pitchFamily="34" charset="0"/>
              <a:buAutoNum type="arabicPeriod"/>
            </a:pPr>
            <a:r>
              <a:rPr lang="en-US" altLang="en-US" sz="3200"/>
              <a:t>Vague Awareness</a:t>
            </a:r>
          </a:p>
          <a:p>
            <a:pPr>
              <a:buFont typeface="Calibri" panose="020F0502020204030204" pitchFamily="34" charset="0"/>
              <a:buAutoNum type="arabicPeriod"/>
            </a:pPr>
            <a:r>
              <a:rPr lang="en-US" altLang="en-US" sz="3200"/>
              <a:t>Preplanning</a:t>
            </a:r>
          </a:p>
          <a:p>
            <a:pPr>
              <a:buFont typeface="Calibri" panose="020F0502020204030204" pitchFamily="34" charset="0"/>
              <a:buAutoNum type="arabicPeriod"/>
            </a:pPr>
            <a:r>
              <a:rPr lang="en-US" altLang="en-US" sz="3200"/>
              <a:t>Preparation</a:t>
            </a:r>
          </a:p>
          <a:p>
            <a:pPr>
              <a:buFont typeface="Calibri" panose="020F0502020204030204" pitchFamily="34" charset="0"/>
              <a:buAutoNum type="arabicPeriod"/>
            </a:pPr>
            <a:r>
              <a:rPr lang="en-US" altLang="en-US" sz="3200"/>
              <a:t>Initiation</a:t>
            </a:r>
          </a:p>
          <a:p>
            <a:pPr>
              <a:buFont typeface="Calibri" panose="020F0502020204030204" pitchFamily="34" charset="0"/>
              <a:buAutoNum type="arabicPeriod"/>
            </a:pPr>
            <a:r>
              <a:rPr lang="en-US" altLang="en-US" sz="3200"/>
              <a:t>Institutionalization/stabilization</a:t>
            </a:r>
          </a:p>
          <a:p>
            <a:pPr>
              <a:buFont typeface="Calibri" panose="020F0502020204030204" pitchFamily="34" charset="0"/>
              <a:buAutoNum type="arabicPeriod"/>
            </a:pPr>
            <a:r>
              <a:rPr lang="en-US" altLang="en-US" sz="3200"/>
              <a:t>Confirmation/expansion</a:t>
            </a:r>
          </a:p>
          <a:p>
            <a:pPr>
              <a:buFont typeface="Calibri" panose="020F0502020204030204" pitchFamily="34" charset="0"/>
              <a:buAutoNum type="arabicPeriod"/>
            </a:pPr>
            <a:r>
              <a:rPr lang="en-US" altLang="en-US" sz="3200"/>
              <a:t>Professionalization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8E33B-2773-4E46-ACBA-8F5992D4C94A}"/>
              </a:ext>
            </a:extLst>
          </p:cNvPr>
          <p:cNvSpPr>
            <a:spLocks noGrp="1"/>
          </p:cNvSpPr>
          <p:nvPr>
            <p:ph type="title"/>
          </p:nvPr>
        </p:nvSpPr>
        <p:spPr>
          <a:xfrm>
            <a:off x="457200" y="1295400"/>
            <a:ext cx="8229600" cy="1143000"/>
          </a:xfrm>
        </p:spPr>
        <p:txBody>
          <a:bodyPr rtlCol="0">
            <a:normAutofit fontScale="90000"/>
          </a:bodyPr>
          <a:lstStyle/>
          <a:p>
            <a:pPr fontAlgn="auto">
              <a:spcAft>
                <a:spcPts val="0"/>
              </a:spcAft>
              <a:defRPr/>
            </a:pPr>
            <a:r>
              <a:rPr lang="en-US" dirty="0"/>
              <a:t>Appropriate Strategies for Readiness Level</a:t>
            </a:r>
          </a:p>
        </p:txBody>
      </p:sp>
      <p:pic>
        <p:nvPicPr>
          <p:cNvPr id="53250" name="Picture 2" descr="C:\Users\nsealfon\AppData\Local\Microsoft\Windows\Temporary Internet Files\Content.IE5\VBNU442U\MC900055300[1].wmf">
            <a:extLst>
              <a:ext uri="{FF2B5EF4-FFF2-40B4-BE49-F238E27FC236}">
                <a16:creationId xmlns:a16="http://schemas.microsoft.com/office/drawing/2014/main" id="{B55CE5A7-848B-44A6-8F16-51BD4F214D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895600"/>
            <a:ext cx="1881188" cy="160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1" name="Picture 3" descr="C:\Users\nsealfon\AppData\Local\Microsoft\Windows\Temporary Internet Files\Content.IE5\VJS2NIVK\MC900198609[1].wmf">
            <a:extLst>
              <a:ext uri="{FF2B5EF4-FFF2-40B4-BE49-F238E27FC236}">
                <a16:creationId xmlns:a16="http://schemas.microsoft.com/office/drawing/2014/main" id="{5535FAF5-0FD9-40B2-871B-D29BCE7BFF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2852738"/>
            <a:ext cx="18415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2" name="Picture 6" descr="C:\Users\nsealfon\AppData\Local\Microsoft\Windows\Temporary Internet Files\Content.IE5\TR8Q753K\MC900090109[1].wmf">
            <a:extLst>
              <a:ext uri="{FF2B5EF4-FFF2-40B4-BE49-F238E27FC236}">
                <a16:creationId xmlns:a16="http://schemas.microsoft.com/office/drawing/2014/main" id="{5C471ACE-50FA-4F52-A3C6-DD39DCE298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4343400"/>
            <a:ext cx="2168525"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904C5837-7B12-4DF9-9355-B67F00CDF15A}"/>
              </a:ext>
            </a:extLst>
          </p:cNvPr>
          <p:cNvSpPr>
            <a:spLocks noGrp="1"/>
          </p:cNvSpPr>
          <p:nvPr>
            <p:ph type="title"/>
          </p:nvPr>
        </p:nvSpPr>
        <p:spPr/>
        <p:txBody>
          <a:bodyPr/>
          <a:lstStyle/>
          <a:p>
            <a:r>
              <a:rPr lang="en-US" altLang="en-US"/>
              <a:t>Capacity Action Plans</a:t>
            </a:r>
          </a:p>
        </p:txBody>
      </p:sp>
      <p:sp>
        <p:nvSpPr>
          <p:cNvPr id="55298" name="TextBox 2">
            <a:extLst>
              <a:ext uri="{FF2B5EF4-FFF2-40B4-BE49-F238E27FC236}">
                <a16:creationId xmlns:a16="http://schemas.microsoft.com/office/drawing/2014/main" id="{ADDFB688-8FAF-4EA2-A8B4-CFAB58DE677C}"/>
              </a:ext>
            </a:extLst>
          </p:cNvPr>
          <p:cNvSpPr txBox="1">
            <a:spLocks noChangeArrowheads="1"/>
          </p:cNvSpPr>
          <p:nvPr/>
        </p:nvSpPr>
        <p:spPr bwMode="auto">
          <a:xfrm>
            <a:off x="381000" y="2133600"/>
            <a:ext cx="83058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pPr>
            <a:r>
              <a:rPr lang="en-US" altLang="en-US" sz="4000"/>
              <a:t>Capacity Plan for Coalition Membership</a:t>
            </a:r>
          </a:p>
          <a:p>
            <a:pPr>
              <a:buFont typeface="Arial" panose="020B0604020202020204" pitchFamily="34" charset="0"/>
              <a:buChar char="•"/>
            </a:pPr>
            <a:r>
              <a:rPr lang="en-US" altLang="en-US" sz="4000"/>
              <a:t>Capacity Plan for Data Collection/Analysis</a:t>
            </a:r>
          </a:p>
          <a:p>
            <a:pPr>
              <a:buFont typeface="Arial" panose="020B0604020202020204" pitchFamily="34" charset="0"/>
              <a:buChar char="•"/>
            </a:pPr>
            <a:r>
              <a:rPr lang="en-US" altLang="en-US" sz="4000"/>
              <a:t>Capacity Plan for Community Readiness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444E1648-6E35-4F63-9F4F-1C2CC20AC333}"/>
              </a:ext>
            </a:extLst>
          </p:cNvPr>
          <p:cNvSpPr>
            <a:spLocks noGrp="1"/>
          </p:cNvSpPr>
          <p:nvPr>
            <p:ph type="title"/>
          </p:nvPr>
        </p:nvSpPr>
        <p:spPr/>
        <p:txBody>
          <a:bodyPr/>
          <a:lstStyle/>
          <a:p>
            <a:r>
              <a:rPr lang="en-US" altLang="en-US"/>
              <a:t>Capacity Plans</a:t>
            </a:r>
          </a:p>
        </p:txBody>
      </p:sp>
      <p:sp>
        <p:nvSpPr>
          <p:cNvPr id="57346" name="TextBox 2">
            <a:extLst>
              <a:ext uri="{FF2B5EF4-FFF2-40B4-BE49-F238E27FC236}">
                <a16:creationId xmlns:a16="http://schemas.microsoft.com/office/drawing/2014/main" id="{09ADE443-392D-4EED-BDA1-AEBBD9488B47}"/>
              </a:ext>
            </a:extLst>
          </p:cNvPr>
          <p:cNvSpPr txBox="1">
            <a:spLocks noChangeArrowheads="1"/>
          </p:cNvSpPr>
          <p:nvPr/>
        </p:nvSpPr>
        <p:spPr bwMode="auto">
          <a:xfrm>
            <a:off x="476250" y="19050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200150" indent="-28575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pPr>
            <a:r>
              <a:rPr lang="en-US" altLang="en-US" sz="2800"/>
              <a:t>Step 1: What are your desired outcomes</a:t>
            </a:r>
          </a:p>
          <a:p>
            <a:pPr lvl="1">
              <a:buFont typeface="Arial" panose="020B0604020202020204" pitchFamily="34" charset="0"/>
              <a:buChar char="•"/>
            </a:pPr>
            <a:r>
              <a:rPr lang="en-US" altLang="en-US" sz="2800"/>
              <a:t>What exactly would you like to see different or further developed in your community system?</a:t>
            </a:r>
          </a:p>
          <a:p>
            <a:pPr>
              <a:buFont typeface="Arial" panose="020B0604020202020204" pitchFamily="34" charset="0"/>
              <a:buChar char="•"/>
            </a:pPr>
            <a:r>
              <a:rPr lang="en-US" altLang="en-US" sz="2800"/>
              <a:t>Step 2: Create your capacity action plans</a:t>
            </a:r>
          </a:p>
          <a:p>
            <a:pPr lvl="1">
              <a:buFont typeface="Arial" panose="020B0604020202020204" pitchFamily="34" charset="0"/>
              <a:buChar char="•"/>
            </a:pPr>
            <a:r>
              <a:rPr lang="en-US" altLang="en-US" sz="2800"/>
              <a:t>Problem, Goal, Objectives, and Strategies</a:t>
            </a:r>
          </a:p>
          <a:p>
            <a:pPr lvl="1">
              <a:buFont typeface="Arial" panose="020B0604020202020204" pitchFamily="34" charset="0"/>
              <a:buChar char="•"/>
            </a:pPr>
            <a:r>
              <a:rPr lang="en-US" altLang="en-US" sz="2800"/>
              <a:t>Define</a:t>
            </a:r>
          </a:p>
          <a:p>
            <a:pPr lvl="2">
              <a:buFont typeface="Arial" panose="020B0604020202020204" pitchFamily="34" charset="0"/>
              <a:buChar char="•"/>
            </a:pPr>
            <a:r>
              <a:rPr lang="en-US" altLang="en-US" sz="2800"/>
              <a:t>Activity</a:t>
            </a:r>
          </a:p>
          <a:p>
            <a:pPr lvl="2">
              <a:buFont typeface="Arial" panose="020B0604020202020204" pitchFamily="34" charset="0"/>
              <a:buChar char="•"/>
            </a:pPr>
            <a:r>
              <a:rPr lang="en-US" altLang="en-US" sz="2800"/>
              <a:t>Who will take the lead?</a:t>
            </a:r>
          </a:p>
          <a:p>
            <a:pPr lvl="2">
              <a:buFont typeface="Arial" panose="020B0604020202020204" pitchFamily="34" charset="0"/>
              <a:buChar char="•"/>
            </a:pPr>
            <a:r>
              <a:rPr lang="en-US" altLang="en-US" sz="2800"/>
              <a:t>When will this be accomplished?</a:t>
            </a:r>
          </a:p>
          <a:p>
            <a:pPr>
              <a:buFont typeface="Arial" panose="020B0604020202020204" pitchFamily="34" charset="0"/>
              <a:buChar char="•"/>
            </a:pPr>
            <a:r>
              <a:rPr lang="en-US" altLang="en-US" sz="2800"/>
              <a:t>Step 3: Implement the plan!</a:t>
            </a:r>
          </a:p>
          <a:p>
            <a:pPr>
              <a:buFont typeface="Arial" panose="020B0604020202020204" pitchFamily="34" charset="0"/>
              <a:buChar char="•"/>
            </a:pPr>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296FF20B-BA86-4DA2-9B32-52BC16DAFAF0}"/>
              </a:ext>
            </a:extLst>
          </p:cNvPr>
          <p:cNvSpPr>
            <a:spLocks noGrp="1"/>
          </p:cNvSpPr>
          <p:nvPr>
            <p:ph type="title"/>
          </p:nvPr>
        </p:nvSpPr>
        <p:spPr/>
        <p:txBody>
          <a:bodyPr/>
          <a:lstStyle/>
          <a:p>
            <a:r>
              <a:rPr lang="en-US" altLang="en-US"/>
              <a:t>Capacity Building Success</a:t>
            </a:r>
          </a:p>
        </p:txBody>
      </p:sp>
      <p:sp>
        <p:nvSpPr>
          <p:cNvPr id="59394" name="TextBox 2">
            <a:extLst>
              <a:ext uri="{FF2B5EF4-FFF2-40B4-BE49-F238E27FC236}">
                <a16:creationId xmlns:a16="http://schemas.microsoft.com/office/drawing/2014/main" id="{A7928010-6686-4D9C-BA09-EB760A004C02}"/>
              </a:ext>
            </a:extLst>
          </p:cNvPr>
          <p:cNvSpPr txBox="1">
            <a:spLocks noChangeArrowheads="1"/>
          </p:cNvSpPr>
          <p:nvPr/>
        </p:nvSpPr>
        <p:spPr bwMode="auto">
          <a:xfrm>
            <a:off x="762000" y="1981200"/>
            <a:ext cx="7391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pPr>
            <a:r>
              <a:rPr lang="en-US" altLang="en-US" sz="3200"/>
              <a:t>Engagement of stakeholders</a:t>
            </a:r>
          </a:p>
          <a:p>
            <a:pPr>
              <a:buFont typeface="Arial" panose="020B0604020202020204" pitchFamily="34" charset="0"/>
              <a:buChar char="•"/>
            </a:pPr>
            <a:r>
              <a:rPr lang="en-US" altLang="en-US" sz="3200"/>
              <a:t>Community Mobilization</a:t>
            </a:r>
          </a:p>
          <a:p>
            <a:pPr>
              <a:buFont typeface="Arial" panose="020B0604020202020204" pitchFamily="34" charset="0"/>
              <a:buChar char="•"/>
            </a:pPr>
            <a:r>
              <a:rPr lang="en-US" altLang="en-US" sz="3200"/>
              <a:t>Partnerships</a:t>
            </a:r>
          </a:p>
        </p:txBody>
      </p:sp>
      <p:pic>
        <p:nvPicPr>
          <p:cNvPr id="59395" name="Picture 2" descr="C:\Users\nsealfon\AppData\Local\Microsoft\Windows\Temporary Internet Files\Content.IE5\VJS2NIVK\MC900197658[1].wmf">
            <a:extLst>
              <a:ext uri="{FF2B5EF4-FFF2-40B4-BE49-F238E27FC236}">
                <a16:creationId xmlns:a16="http://schemas.microsoft.com/office/drawing/2014/main" id="{6817DD23-54BD-4DF8-9445-F33ADC378B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551238"/>
            <a:ext cx="2135188" cy="222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a:extLst>
              <a:ext uri="{FF2B5EF4-FFF2-40B4-BE49-F238E27FC236}">
                <a16:creationId xmlns:a16="http://schemas.microsoft.com/office/drawing/2014/main" id="{87F03785-677E-48AA-9108-888810C11C7A}"/>
              </a:ext>
            </a:extLst>
          </p:cNvPr>
          <p:cNvSpPr>
            <a:spLocks noGrp="1"/>
          </p:cNvSpPr>
          <p:nvPr>
            <p:ph type="title"/>
          </p:nvPr>
        </p:nvSpPr>
        <p:spPr/>
        <p:txBody>
          <a:bodyPr/>
          <a:lstStyle/>
          <a:p>
            <a:r>
              <a:rPr lang="en-US" altLang="en-US"/>
              <a:t>Capacity Success</a:t>
            </a:r>
          </a:p>
        </p:txBody>
      </p:sp>
      <p:sp>
        <p:nvSpPr>
          <p:cNvPr id="3" name="Rectangle 2">
            <a:extLst>
              <a:ext uri="{FF2B5EF4-FFF2-40B4-BE49-F238E27FC236}">
                <a16:creationId xmlns:a16="http://schemas.microsoft.com/office/drawing/2014/main" id="{ECF25E8D-243C-40F2-A396-A0A51C7AD841}"/>
              </a:ext>
            </a:extLst>
          </p:cNvPr>
          <p:cNvSpPr/>
          <p:nvPr/>
        </p:nvSpPr>
        <p:spPr>
          <a:xfrm>
            <a:off x="425450" y="1371600"/>
            <a:ext cx="8718550" cy="5245100"/>
          </a:xfrm>
          <a:prstGeom prst="rect">
            <a:avLst/>
          </a:prstGeom>
        </p:spPr>
        <p:txBody>
          <a:bodyPr>
            <a:spAutoFit/>
          </a:bodyPr>
          <a:lstStyle/>
          <a:p>
            <a:pPr marL="342900" indent="-342900">
              <a:spcBef>
                <a:spcPct val="20000"/>
              </a:spcBef>
              <a:buFontTx/>
              <a:buChar char="•"/>
              <a:defRPr/>
            </a:pPr>
            <a:r>
              <a:rPr lang="en-US" sz="2800" kern="0" dirty="0">
                <a:latin typeface="+mn-lt"/>
                <a:cs typeface="+mn-cs"/>
              </a:rPr>
              <a:t>Drug Free Marion County is reaching out to neighborhood groups with the development of an alcohol permits remonstration guidebook to help increase community knowledge of the permit process including hearing dates and changes.</a:t>
            </a:r>
          </a:p>
          <a:p>
            <a:pPr marL="342900" indent="-342900">
              <a:spcBef>
                <a:spcPct val="20000"/>
              </a:spcBef>
              <a:buFontTx/>
              <a:buChar char="•"/>
              <a:defRPr/>
            </a:pPr>
            <a:r>
              <a:rPr lang="en-US" sz="2800" kern="0" dirty="0">
                <a:latin typeface="+mn-lt"/>
                <a:cs typeface="+mn-cs"/>
              </a:rPr>
              <a:t>Monroe County Asset Building Coalition has successfully stopped the issuance of a new liquor license by mobilizing neighborhood families. </a:t>
            </a:r>
          </a:p>
          <a:p>
            <a:pPr marL="342900" indent="-342900">
              <a:lnSpc>
                <a:spcPct val="90000"/>
              </a:lnSpc>
              <a:spcBef>
                <a:spcPct val="20000"/>
              </a:spcBef>
              <a:buFontTx/>
              <a:buChar char="•"/>
              <a:defRPr/>
            </a:pPr>
            <a:r>
              <a:rPr lang="en-US" sz="2800" kern="0" dirty="0">
                <a:latin typeface="+mn-lt"/>
                <a:cs typeface="+mn-cs"/>
              </a:rPr>
              <a:t>Monroe County Asset Building Coalition has partnered with State Excise Police on Alcohol Laws reminder posters to be distributed to all alcohol licensees. </a:t>
            </a:r>
          </a:p>
          <a:p>
            <a:pPr marL="285750" indent="-285750" fontAlgn="auto">
              <a:spcBef>
                <a:spcPts val="0"/>
              </a:spcBef>
              <a:spcAft>
                <a:spcPts val="0"/>
              </a:spcAft>
              <a:buFont typeface="Arial" pitchFamily="34" charset="0"/>
              <a:buChar char="•"/>
              <a:defRPr/>
            </a:pPr>
            <a:endParaRPr lang="en-US" sz="2400" dirty="0">
              <a:solidFill>
                <a:srgbClr val="000099"/>
              </a:solidFill>
              <a:latin typeface="Microsoft Sans Serif" pitchFamily="34" charset="0"/>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a:extLst>
              <a:ext uri="{FF2B5EF4-FFF2-40B4-BE49-F238E27FC236}">
                <a16:creationId xmlns:a16="http://schemas.microsoft.com/office/drawing/2014/main" id="{7980C484-8FAF-4FF9-87B2-8FEF59CC2C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6756" y="914400"/>
            <a:ext cx="5170487" cy="519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7D17E54F-F5C9-441E-9F14-CA954AEE8E5B}"/>
              </a:ext>
            </a:extLst>
          </p:cNvPr>
          <p:cNvSpPr>
            <a:spLocks noGrp="1"/>
          </p:cNvSpPr>
          <p:nvPr>
            <p:ph type="title"/>
          </p:nvPr>
        </p:nvSpPr>
        <p:spPr/>
        <p:txBody>
          <a:bodyPr/>
          <a:lstStyle/>
          <a:p>
            <a:r>
              <a:rPr lang="en-US" altLang="en-US"/>
              <a:t>Capacity: Why is it Important?</a:t>
            </a:r>
          </a:p>
        </p:txBody>
      </p:sp>
      <p:sp>
        <p:nvSpPr>
          <p:cNvPr id="20482" name="TextBox 2">
            <a:extLst>
              <a:ext uri="{FF2B5EF4-FFF2-40B4-BE49-F238E27FC236}">
                <a16:creationId xmlns:a16="http://schemas.microsoft.com/office/drawing/2014/main" id="{B2876350-87BE-413D-BD9D-CC20DCCE91CB}"/>
              </a:ext>
            </a:extLst>
          </p:cNvPr>
          <p:cNvSpPr txBox="1">
            <a:spLocks noChangeArrowheads="1"/>
          </p:cNvSpPr>
          <p:nvPr/>
        </p:nvSpPr>
        <p:spPr bwMode="auto">
          <a:xfrm>
            <a:off x="457200" y="2057400"/>
            <a:ext cx="8153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800" dirty="0"/>
              <a:t>To “build capacity” means to increase the resources, people, partnerships, coalitions, and skills that are essential to the successful implementation of prevention plans.</a:t>
            </a:r>
          </a:p>
        </p:txBody>
      </p:sp>
      <p:pic>
        <p:nvPicPr>
          <p:cNvPr id="20483" name="Picture 2" descr="C:\Users\nsealfon\AppData\Local\Microsoft\Windows\Temporary Internet Files\Content.IE5\VBNU442U\MC900056208[1].wmf">
            <a:extLst>
              <a:ext uri="{FF2B5EF4-FFF2-40B4-BE49-F238E27FC236}">
                <a16:creationId xmlns:a16="http://schemas.microsoft.com/office/drawing/2014/main" id="{B8041C59-1B4D-47D9-B128-EB2F692735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3338" y="4267200"/>
            <a:ext cx="39211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6971E4CF-014A-4DB8-983F-30C39A90E104}"/>
              </a:ext>
            </a:extLst>
          </p:cNvPr>
          <p:cNvSpPr>
            <a:spLocks noGrp="1"/>
          </p:cNvSpPr>
          <p:nvPr>
            <p:ph type="title"/>
          </p:nvPr>
        </p:nvSpPr>
        <p:spPr/>
        <p:txBody>
          <a:bodyPr/>
          <a:lstStyle/>
          <a:p>
            <a:r>
              <a:rPr lang="en-US" altLang="en-US"/>
              <a:t>Assessing Capacity</a:t>
            </a:r>
          </a:p>
        </p:txBody>
      </p:sp>
      <p:sp>
        <p:nvSpPr>
          <p:cNvPr id="21506" name="TextBox 2">
            <a:extLst>
              <a:ext uri="{FF2B5EF4-FFF2-40B4-BE49-F238E27FC236}">
                <a16:creationId xmlns:a16="http://schemas.microsoft.com/office/drawing/2014/main" id="{141E7040-B5CC-4A9D-AC07-37AE81DF37CD}"/>
              </a:ext>
            </a:extLst>
          </p:cNvPr>
          <p:cNvSpPr txBox="1">
            <a:spLocks noChangeArrowheads="1"/>
          </p:cNvSpPr>
          <p:nvPr/>
        </p:nvSpPr>
        <p:spPr bwMode="auto">
          <a:xfrm>
            <a:off x="303213" y="2133600"/>
            <a:ext cx="8610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lvl="1">
              <a:buFont typeface="Arial" panose="020B0604020202020204" pitchFamily="34" charset="0"/>
              <a:buChar char="•"/>
            </a:pPr>
            <a:r>
              <a:rPr lang="en-US" altLang="en-US" sz="3600"/>
              <a:t>Identifying and recruiting coalition members</a:t>
            </a:r>
          </a:p>
          <a:p>
            <a:pPr lvl="1">
              <a:buFont typeface="Arial" panose="020B0604020202020204" pitchFamily="34" charset="0"/>
              <a:buChar char="•"/>
            </a:pPr>
            <a:r>
              <a:rPr lang="en-US" altLang="en-US" sz="3600"/>
              <a:t>Coalition Infrastructure</a:t>
            </a:r>
          </a:p>
          <a:p>
            <a:pPr lvl="1">
              <a:buFont typeface="Arial" panose="020B0604020202020204" pitchFamily="34" charset="0"/>
              <a:buChar char="•"/>
            </a:pPr>
            <a:r>
              <a:rPr lang="en-US" altLang="en-US" sz="3600"/>
              <a:t>Sustainability</a:t>
            </a:r>
          </a:p>
          <a:p>
            <a:pPr lvl="1">
              <a:buFont typeface="Arial" panose="020B0604020202020204" pitchFamily="34" charset="0"/>
              <a:buChar char="•"/>
            </a:pPr>
            <a:r>
              <a:rPr lang="en-US" altLang="en-US" sz="3600"/>
              <a:t>Community Readiness</a:t>
            </a:r>
          </a:p>
          <a:p>
            <a:pPr lvl="1">
              <a:buFont typeface="Arial" panose="020B0604020202020204" pitchFamily="34" charset="0"/>
              <a:buChar char="•"/>
            </a:pPr>
            <a:r>
              <a:rPr lang="en-US" altLang="en-US" sz="3600"/>
              <a:t>Coalition Readiness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8E980725-9690-4FEA-86FA-5FAFC3231464}"/>
              </a:ext>
            </a:extLst>
          </p:cNvPr>
          <p:cNvSpPr>
            <a:spLocks noGrp="1"/>
          </p:cNvSpPr>
          <p:nvPr>
            <p:ph type="title"/>
          </p:nvPr>
        </p:nvSpPr>
        <p:spPr/>
        <p:txBody>
          <a:bodyPr/>
          <a:lstStyle/>
          <a:p>
            <a:r>
              <a:rPr lang="en-US" altLang="en-US"/>
              <a:t>Examples of Capacity Building</a:t>
            </a:r>
          </a:p>
        </p:txBody>
      </p:sp>
      <p:sp>
        <p:nvSpPr>
          <p:cNvPr id="23554" name="TextBox 2">
            <a:extLst>
              <a:ext uri="{FF2B5EF4-FFF2-40B4-BE49-F238E27FC236}">
                <a16:creationId xmlns:a16="http://schemas.microsoft.com/office/drawing/2014/main" id="{5EC9A169-A03A-4575-A1B5-035470A479B2}"/>
              </a:ext>
            </a:extLst>
          </p:cNvPr>
          <p:cNvSpPr txBox="1">
            <a:spLocks noChangeArrowheads="1"/>
          </p:cNvSpPr>
          <p:nvPr/>
        </p:nvSpPr>
        <p:spPr bwMode="auto">
          <a:xfrm>
            <a:off x="457200" y="1447800"/>
            <a:ext cx="80772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pPr>
            <a:r>
              <a:rPr lang="en-US" altLang="en-US" sz="2800"/>
              <a:t>Ensure the coalition reflects the cultural and ethnic make-up of the community</a:t>
            </a:r>
          </a:p>
          <a:p>
            <a:pPr>
              <a:buFont typeface="Arial" panose="020B0604020202020204" pitchFamily="34" charset="0"/>
              <a:buChar char="•"/>
            </a:pPr>
            <a:r>
              <a:rPr lang="en-US" altLang="en-US" sz="2800"/>
              <a:t>Enhance how the coalition works (i.e. structure, decision making, and planning)</a:t>
            </a:r>
          </a:p>
          <a:p>
            <a:pPr>
              <a:buFont typeface="Arial" panose="020B0604020202020204" pitchFamily="34" charset="0"/>
              <a:buChar char="•"/>
            </a:pPr>
            <a:r>
              <a:rPr lang="en-US" altLang="en-US" sz="2800"/>
              <a:t>Build the community’s resources that support programs, practices and strategies to address alcohol</a:t>
            </a:r>
          </a:p>
        </p:txBody>
      </p:sp>
      <p:pic>
        <p:nvPicPr>
          <p:cNvPr id="23555" name="Picture 2" descr="C:\Users\nsealfon\AppData\Local\Microsoft\Windows\Temporary Internet Files\Content.IE5\VJS2NIVK\MC900233020[1].wmf">
            <a:extLst>
              <a:ext uri="{FF2B5EF4-FFF2-40B4-BE49-F238E27FC236}">
                <a16:creationId xmlns:a16="http://schemas.microsoft.com/office/drawing/2014/main" id="{A2FB9E1F-1D48-4587-BDCB-8F95AD61F4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4267200"/>
            <a:ext cx="23622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8588A123-512F-4E55-9C62-A41D2C7F0A1B}"/>
              </a:ext>
            </a:extLst>
          </p:cNvPr>
          <p:cNvSpPr>
            <a:spLocks noGrp="1"/>
          </p:cNvSpPr>
          <p:nvPr>
            <p:ph type="title"/>
          </p:nvPr>
        </p:nvSpPr>
        <p:spPr/>
        <p:txBody>
          <a:bodyPr/>
          <a:lstStyle/>
          <a:p>
            <a:r>
              <a:rPr lang="en-US" altLang="en-US"/>
              <a:t>Capacity Building Activities</a:t>
            </a:r>
          </a:p>
        </p:txBody>
      </p:sp>
      <p:sp>
        <p:nvSpPr>
          <p:cNvPr id="3" name="TextBox 2">
            <a:extLst>
              <a:ext uri="{FF2B5EF4-FFF2-40B4-BE49-F238E27FC236}">
                <a16:creationId xmlns:a16="http://schemas.microsoft.com/office/drawing/2014/main" id="{7188015E-5218-48BA-81FC-9AB96EAEAEA6}"/>
              </a:ext>
            </a:extLst>
          </p:cNvPr>
          <p:cNvSpPr txBox="1"/>
          <p:nvPr/>
        </p:nvSpPr>
        <p:spPr>
          <a:xfrm>
            <a:off x="533400" y="1905000"/>
            <a:ext cx="8458200" cy="3970338"/>
          </a:xfrm>
          <a:prstGeom prst="rect">
            <a:avLst/>
          </a:prstGeom>
          <a:noFill/>
        </p:spPr>
        <p:txBody>
          <a:bodyPr>
            <a:spAutoFit/>
          </a:bodyPr>
          <a:lstStyle/>
          <a:p>
            <a:pPr fontAlgn="auto">
              <a:spcBef>
                <a:spcPts val="0"/>
              </a:spcBef>
              <a:spcAft>
                <a:spcPts val="0"/>
              </a:spcAft>
              <a:defRPr/>
            </a:pPr>
            <a:r>
              <a:rPr lang="en-US" sz="2800" dirty="0">
                <a:latin typeface="+mn-lt"/>
                <a:cs typeface="+mn-cs"/>
              </a:rPr>
              <a:t>To improve the ability of the community to deliver substance abuse prevention services by:</a:t>
            </a:r>
          </a:p>
          <a:p>
            <a:pPr marL="285750" indent="-285750" fontAlgn="auto">
              <a:spcBef>
                <a:spcPts val="0"/>
              </a:spcBef>
              <a:spcAft>
                <a:spcPts val="0"/>
              </a:spcAft>
              <a:buFont typeface="Arial" pitchFamily="34" charset="0"/>
              <a:buChar char="•"/>
              <a:defRPr/>
            </a:pPr>
            <a:r>
              <a:rPr lang="en-US" sz="2800" dirty="0">
                <a:latin typeface="+mn-lt"/>
                <a:cs typeface="+mn-cs"/>
              </a:rPr>
              <a:t>Improving </a:t>
            </a:r>
            <a:r>
              <a:rPr lang="en-US" sz="2800" b="1" u="sng" dirty="0">
                <a:latin typeface="+mn-lt"/>
                <a:cs typeface="+mn-cs"/>
              </a:rPr>
              <a:t>awareness</a:t>
            </a:r>
            <a:r>
              <a:rPr lang="en-US" sz="2800" dirty="0">
                <a:latin typeface="+mn-lt"/>
                <a:cs typeface="+mn-cs"/>
              </a:rPr>
              <a:t> about underage drinking, binge drinking, and alcohol related crashes</a:t>
            </a:r>
          </a:p>
          <a:p>
            <a:pPr marL="285750" indent="-285750" fontAlgn="auto">
              <a:spcBef>
                <a:spcPts val="0"/>
              </a:spcBef>
              <a:spcAft>
                <a:spcPts val="0"/>
              </a:spcAft>
              <a:buFont typeface="Arial" pitchFamily="34" charset="0"/>
              <a:buChar char="•"/>
              <a:defRPr/>
            </a:pPr>
            <a:r>
              <a:rPr lang="en-US" sz="2800" dirty="0">
                <a:latin typeface="+mn-lt"/>
                <a:cs typeface="+mn-cs"/>
              </a:rPr>
              <a:t>Building new </a:t>
            </a:r>
            <a:r>
              <a:rPr lang="en-US" sz="2800" b="1" u="sng" dirty="0">
                <a:latin typeface="+mn-lt"/>
                <a:cs typeface="+mn-cs"/>
              </a:rPr>
              <a:t>relationships</a:t>
            </a:r>
            <a:r>
              <a:rPr lang="en-US" sz="2800" dirty="0">
                <a:latin typeface="+mn-lt"/>
                <a:cs typeface="+mn-cs"/>
              </a:rPr>
              <a:t> and strengthening existing relationships</a:t>
            </a:r>
          </a:p>
          <a:p>
            <a:pPr marL="285750" indent="-285750" fontAlgn="auto">
              <a:spcBef>
                <a:spcPts val="0"/>
              </a:spcBef>
              <a:spcAft>
                <a:spcPts val="0"/>
              </a:spcAft>
              <a:buFont typeface="Arial" pitchFamily="34" charset="0"/>
              <a:buChar char="•"/>
              <a:defRPr/>
            </a:pPr>
            <a:r>
              <a:rPr lang="en-US" sz="2800" dirty="0">
                <a:latin typeface="+mn-lt"/>
                <a:cs typeface="+mn-cs"/>
              </a:rPr>
              <a:t>Improving </a:t>
            </a:r>
            <a:r>
              <a:rPr lang="en-US" sz="2800" b="1" u="sng" dirty="0">
                <a:latin typeface="+mn-lt"/>
                <a:cs typeface="+mn-cs"/>
              </a:rPr>
              <a:t>organizational resources</a:t>
            </a:r>
          </a:p>
          <a:p>
            <a:pPr marL="285750" indent="-285750" fontAlgn="auto">
              <a:spcBef>
                <a:spcPts val="0"/>
              </a:spcBef>
              <a:spcAft>
                <a:spcPts val="0"/>
              </a:spcAft>
              <a:buFont typeface="Arial" pitchFamily="34" charset="0"/>
              <a:buChar char="•"/>
              <a:defRPr/>
            </a:pPr>
            <a:r>
              <a:rPr lang="en-US" sz="2800" dirty="0">
                <a:latin typeface="+mn-lt"/>
                <a:cs typeface="+mn-cs"/>
              </a:rPr>
              <a:t>Developing and preparing </a:t>
            </a:r>
            <a:r>
              <a:rPr lang="en-US" sz="2800" b="1" u="sng" dirty="0">
                <a:latin typeface="+mn-lt"/>
                <a:cs typeface="+mn-cs"/>
              </a:rPr>
              <a:t>prevention workforce</a:t>
            </a:r>
          </a:p>
          <a:p>
            <a:pPr marL="285750" indent="-285750" fontAlgn="auto">
              <a:spcBef>
                <a:spcPts val="0"/>
              </a:spcBef>
              <a:spcAft>
                <a:spcPts val="0"/>
              </a:spcAft>
              <a:buFont typeface="Arial" pitchFamily="34" charset="0"/>
              <a:buChar char="•"/>
              <a:defRPr/>
            </a:pPr>
            <a:r>
              <a:rPr lang="en-US" sz="2800" dirty="0">
                <a:latin typeface="+mn-lt"/>
                <a:cs typeface="+mn-cs"/>
              </a:rPr>
              <a:t>Ensuring </a:t>
            </a:r>
            <a:r>
              <a:rPr lang="en-US" sz="2800" b="1" u="sng" dirty="0">
                <a:latin typeface="+mn-lt"/>
                <a:cs typeface="+mn-cs"/>
              </a:rPr>
              <a:t>sustainability</a:t>
            </a:r>
            <a:r>
              <a:rPr lang="en-US" sz="2800" dirty="0">
                <a:latin typeface="+mn-lt"/>
                <a:cs typeface="+mn-cs"/>
              </a:rPr>
              <a:t> of the project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6BE12F7A-9D30-4B8B-AC91-5F2488EE3B27}"/>
              </a:ext>
            </a:extLst>
          </p:cNvPr>
          <p:cNvSpPr>
            <a:spLocks noGrp="1"/>
          </p:cNvSpPr>
          <p:nvPr>
            <p:ph type="title"/>
          </p:nvPr>
        </p:nvSpPr>
        <p:spPr/>
        <p:txBody>
          <a:bodyPr/>
          <a:lstStyle/>
          <a:p>
            <a:r>
              <a:rPr lang="en-US" altLang="en-US"/>
              <a:t>Capacity Building Involves:</a:t>
            </a:r>
          </a:p>
        </p:txBody>
      </p:sp>
      <p:sp>
        <p:nvSpPr>
          <p:cNvPr id="25602" name="TextBox 2">
            <a:extLst>
              <a:ext uri="{FF2B5EF4-FFF2-40B4-BE49-F238E27FC236}">
                <a16:creationId xmlns:a16="http://schemas.microsoft.com/office/drawing/2014/main" id="{44D7E13C-9DED-47CD-AE3A-8F9FC6ED7EB7}"/>
              </a:ext>
            </a:extLst>
          </p:cNvPr>
          <p:cNvSpPr txBox="1">
            <a:spLocks noChangeArrowheads="1"/>
          </p:cNvSpPr>
          <p:nvPr/>
        </p:nvSpPr>
        <p:spPr bwMode="auto">
          <a:xfrm>
            <a:off x="457200" y="1981200"/>
            <a:ext cx="82296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buFont typeface="Arial" panose="020B0604020202020204" pitchFamily="34" charset="0"/>
              <a:buChar char="•"/>
            </a:pPr>
            <a:r>
              <a:rPr lang="en-US" altLang="en-US" sz="2800"/>
              <a:t>Creating sustainable partnerships</a:t>
            </a:r>
          </a:p>
          <a:p>
            <a:pPr>
              <a:buFont typeface="Arial" panose="020B0604020202020204" pitchFamily="34" charset="0"/>
              <a:buChar char="•"/>
            </a:pPr>
            <a:r>
              <a:rPr lang="en-US" altLang="en-US" sz="2800"/>
              <a:t>Developing readiness and leadership</a:t>
            </a:r>
          </a:p>
          <a:p>
            <a:pPr>
              <a:buFont typeface="Arial" panose="020B0604020202020204" pitchFamily="34" charset="0"/>
              <a:buChar char="•"/>
            </a:pPr>
            <a:r>
              <a:rPr lang="en-US" altLang="en-US" sz="2800"/>
              <a:t>Developing cultural competence and building on existing prevention infrastructure</a:t>
            </a:r>
          </a:p>
          <a:p>
            <a:pPr>
              <a:buFont typeface="Arial" panose="020B0604020202020204" pitchFamily="34" charset="0"/>
              <a:buChar char="•"/>
            </a:pPr>
            <a:r>
              <a:rPr lang="en-US" altLang="en-US" sz="2800"/>
              <a:t>Strengthening capacity through education and training on the five steps of the SPF process</a:t>
            </a:r>
          </a:p>
        </p:txBody>
      </p:sp>
      <p:pic>
        <p:nvPicPr>
          <p:cNvPr id="25603" name="Picture 2" descr="C:\Users\nsealfon\AppData\Local\Microsoft\Windows\Temporary Internet Files\Content.IE5\VJS2NIVK\MC900383642[1].wmf">
            <a:extLst>
              <a:ext uri="{FF2B5EF4-FFF2-40B4-BE49-F238E27FC236}">
                <a16:creationId xmlns:a16="http://schemas.microsoft.com/office/drawing/2014/main" id="{40E83698-3C53-4152-A3AD-549900D3B3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8113" y="4659313"/>
            <a:ext cx="2438400" cy="187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D418D379-B65A-4CBC-844F-E0980F2199A5}"/>
              </a:ext>
            </a:extLst>
          </p:cNvPr>
          <p:cNvSpPr>
            <a:spLocks noGrp="1"/>
          </p:cNvSpPr>
          <p:nvPr>
            <p:ph type="title"/>
          </p:nvPr>
        </p:nvSpPr>
        <p:spPr/>
        <p:txBody>
          <a:bodyPr/>
          <a:lstStyle/>
          <a:p>
            <a:r>
              <a:rPr lang="en-US" altLang="en-US"/>
              <a:t>Membership</a:t>
            </a:r>
          </a:p>
        </p:txBody>
      </p:sp>
      <p:sp>
        <p:nvSpPr>
          <p:cNvPr id="3" name="TextBox 2">
            <a:extLst>
              <a:ext uri="{FF2B5EF4-FFF2-40B4-BE49-F238E27FC236}">
                <a16:creationId xmlns:a16="http://schemas.microsoft.com/office/drawing/2014/main" id="{7F327747-5DDF-44AF-A2CF-2BBBDB12BD82}"/>
              </a:ext>
            </a:extLst>
          </p:cNvPr>
          <p:cNvSpPr txBox="1"/>
          <p:nvPr/>
        </p:nvSpPr>
        <p:spPr>
          <a:xfrm>
            <a:off x="685800" y="1752600"/>
            <a:ext cx="7543800" cy="2062163"/>
          </a:xfrm>
          <a:prstGeom prst="rect">
            <a:avLst/>
          </a:prstGeom>
          <a:noFill/>
        </p:spPr>
        <p:txBody>
          <a:bodyPr>
            <a:spAutoFit/>
          </a:bodyPr>
          <a:lstStyle/>
          <a:p>
            <a:pPr fontAlgn="auto">
              <a:spcBef>
                <a:spcPts val="0"/>
              </a:spcBef>
              <a:spcAft>
                <a:spcPts val="0"/>
              </a:spcAft>
              <a:defRPr/>
            </a:pPr>
            <a:r>
              <a:rPr lang="en-US" sz="3200" dirty="0">
                <a:latin typeface="+mn-lt"/>
                <a:cs typeface="+mn-cs"/>
              </a:rPr>
              <a:t>Tools:</a:t>
            </a:r>
          </a:p>
          <a:p>
            <a:pPr marL="285750" indent="-285750" fontAlgn="auto">
              <a:spcBef>
                <a:spcPts val="0"/>
              </a:spcBef>
              <a:spcAft>
                <a:spcPts val="0"/>
              </a:spcAft>
              <a:buFont typeface="Arial" pitchFamily="34" charset="0"/>
              <a:buChar char="•"/>
              <a:defRPr/>
            </a:pPr>
            <a:r>
              <a:rPr lang="en-US" sz="3200" dirty="0">
                <a:latin typeface="+mn-lt"/>
                <a:cs typeface="+mn-cs"/>
              </a:rPr>
              <a:t>Coalition Roster</a:t>
            </a:r>
          </a:p>
          <a:p>
            <a:pPr marL="285750" indent="-285750" fontAlgn="auto">
              <a:spcBef>
                <a:spcPts val="0"/>
              </a:spcBef>
              <a:spcAft>
                <a:spcPts val="0"/>
              </a:spcAft>
              <a:buFont typeface="Arial" pitchFamily="34" charset="0"/>
              <a:buChar char="•"/>
              <a:defRPr/>
            </a:pPr>
            <a:r>
              <a:rPr lang="en-US" sz="3200" dirty="0">
                <a:latin typeface="+mn-lt"/>
                <a:cs typeface="+mn-cs"/>
              </a:rPr>
              <a:t>Community Mapping</a:t>
            </a:r>
          </a:p>
          <a:p>
            <a:pPr marL="285750" indent="-285750" fontAlgn="auto">
              <a:spcBef>
                <a:spcPts val="0"/>
              </a:spcBef>
              <a:spcAft>
                <a:spcPts val="0"/>
              </a:spcAft>
              <a:buFont typeface="Arial" pitchFamily="34" charset="0"/>
              <a:buChar char="•"/>
              <a:defRPr/>
            </a:pPr>
            <a:r>
              <a:rPr lang="en-US" sz="3200" dirty="0">
                <a:latin typeface="+mn-lt"/>
                <a:cs typeface="+mn-cs"/>
              </a:rPr>
              <a:t>Recruitment Plan</a:t>
            </a:r>
          </a:p>
        </p:txBody>
      </p:sp>
      <p:pic>
        <p:nvPicPr>
          <p:cNvPr id="26627" name="Picture 4" descr="C:\Users\nsealfon\AppData\Local\Microsoft\Windows\Temporary Internet Files\Content.IE5\C1BVPME0\MC900438451[1].jpg">
            <a:extLst>
              <a:ext uri="{FF2B5EF4-FFF2-40B4-BE49-F238E27FC236}">
                <a16:creationId xmlns:a16="http://schemas.microsoft.com/office/drawing/2014/main" id="{8E294401-7E4B-4E15-A65A-9F0C4F7824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971800"/>
            <a:ext cx="3713163"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A5BC677F-74D1-430A-B9BF-8D19F8F9CE36}"/>
              </a:ext>
            </a:extLst>
          </p:cNvPr>
          <p:cNvSpPr>
            <a:spLocks noGrp="1"/>
          </p:cNvSpPr>
          <p:nvPr>
            <p:ph type="title"/>
          </p:nvPr>
        </p:nvSpPr>
        <p:spPr/>
        <p:txBody>
          <a:bodyPr/>
          <a:lstStyle/>
          <a:p>
            <a:r>
              <a:rPr lang="en-US" altLang="en-US"/>
              <a:t>Membership</a:t>
            </a:r>
          </a:p>
        </p:txBody>
      </p:sp>
      <p:sp>
        <p:nvSpPr>
          <p:cNvPr id="3" name="TextBox 2">
            <a:extLst>
              <a:ext uri="{FF2B5EF4-FFF2-40B4-BE49-F238E27FC236}">
                <a16:creationId xmlns:a16="http://schemas.microsoft.com/office/drawing/2014/main" id="{21F85FA4-3ED2-4F2D-888D-B96EB21090F8}"/>
              </a:ext>
            </a:extLst>
          </p:cNvPr>
          <p:cNvSpPr txBox="1"/>
          <p:nvPr/>
        </p:nvSpPr>
        <p:spPr>
          <a:xfrm>
            <a:off x="457200" y="2362200"/>
            <a:ext cx="8305800" cy="2338388"/>
          </a:xfrm>
          <a:prstGeom prst="rect">
            <a:avLst/>
          </a:prstGeom>
          <a:noFill/>
        </p:spPr>
        <p:txBody>
          <a:bodyPr>
            <a:spAutoFit/>
          </a:bodyPr>
          <a:lstStyle/>
          <a:p>
            <a:pPr marL="285750" indent="-285750" fontAlgn="auto">
              <a:spcBef>
                <a:spcPts val="0"/>
              </a:spcBef>
              <a:spcAft>
                <a:spcPts val="0"/>
              </a:spcAft>
              <a:buFont typeface="Arial" pitchFamily="34" charset="0"/>
              <a:buChar char="•"/>
              <a:defRPr/>
            </a:pPr>
            <a:r>
              <a:rPr lang="en-US" sz="3200" dirty="0">
                <a:latin typeface="+mn-lt"/>
                <a:cs typeface="+mn-cs"/>
              </a:rPr>
              <a:t>Have  you done community mapping? When?</a:t>
            </a:r>
          </a:p>
          <a:p>
            <a:pPr marL="285750" indent="-285750" fontAlgn="auto">
              <a:spcBef>
                <a:spcPts val="0"/>
              </a:spcBef>
              <a:spcAft>
                <a:spcPts val="0"/>
              </a:spcAft>
              <a:buFont typeface="Arial" pitchFamily="34" charset="0"/>
              <a:buChar char="•"/>
              <a:defRPr/>
            </a:pPr>
            <a:r>
              <a:rPr lang="en-US" sz="3200" dirty="0">
                <a:latin typeface="+mn-lt"/>
                <a:cs typeface="+mn-cs"/>
              </a:rPr>
              <a:t>Do you have membership packets?</a:t>
            </a:r>
          </a:p>
          <a:p>
            <a:pPr marL="285750" indent="-285750" fontAlgn="auto">
              <a:spcBef>
                <a:spcPts val="0"/>
              </a:spcBef>
              <a:spcAft>
                <a:spcPts val="0"/>
              </a:spcAft>
              <a:buFont typeface="Arial" pitchFamily="34" charset="0"/>
              <a:buChar char="•"/>
              <a:defRPr/>
            </a:pPr>
            <a:r>
              <a:rPr lang="en-US" sz="3200" dirty="0">
                <a:latin typeface="+mn-lt"/>
                <a:cs typeface="+mn-cs"/>
              </a:rPr>
              <a:t>Do you utilize Coalition Interest Surveys?</a:t>
            </a:r>
          </a:p>
          <a:p>
            <a:pPr marL="285750" indent="-285750" fontAlgn="auto">
              <a:spcBef>
                <a:spcPts val="0"/>
              </a:spcBef>
              <a:spcAft>
                <a:spcPts val="0"/>
              </a:spcAft>
              <a:buFont typeface="Arial" pitchFamily="34" charset="0"/>
              <a:buChar char="•"/>
              <a:defRPr/>
            </a:pPr>
            <a:endParaRPr lang="en-US" sz="3200" dirty="0">
              <a:latin typeface="+mn-lt"/>
              <a:cs typeface="+mn-cs"/>
            </a:endParaRPr>
          </a:p>
          <a:p>
            <a:pPr fontAlgn="auto">
              <a:spcBef>
                <a:spcPts val="0"/>
              </a:spcBef>
              <a:spcAft>
                <a:spcPts val="0"/>
              </a:spcAft>
              <a:defRPr/>
            </a:pPr>
            <a:endParaRPr lang="en-US" dirty="0">
              <a:latin typeface="+mn-lt"/>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e11c9cb-2fb3-48a9-a3de-44d271d4d967">XU3ZTANQY7VJ-51-4</_dlc_DocId>
    <_dlc_DocIdUrl xmlns="ae11c9cb-2fb3-48a9-a3de-44d271d4d967">
      <Url>http://oas-spnprodapp1:2946/MSPF/_layouts/DocIdRedir.aspx?ID=XU3ZTANQY7VJ-51-4</Url>
      <Description>XU3ZTANQY7VJ-51-4</Description>
    </_dlc_DocIdUrl>
    <_dlc_DocIdPersistId xmlns="ae11c9cb-2fb3-48a9-a3de-44d271d4d967">false</_dlc_DocIdPersistI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BCC3E7939D55945B38C4091C593E26A" ma:contentTypeVersion="2" ma:contentTypeDescription="Create a new document." ma:contentTypeScope="" ma:versionID="80ab1f1bd67e8e25dd83f1d70c67fe68">
  <xsd:schema xmlns:xsd="http://www.w3.org/2001/XMLSchema" xmlns:xs="http://www.w3.org/2001/XMLSchema" xmlns:p="http://schemas.microsoft.com/office/2006/metadata/properties" xmlns:ns1="http://schemas.microsoft.com/sharepoint/v3" xmlns:ns2="ae11c9cb-2fb3-48a9-a3de-44d271d4d967" targetNamespace="http://schemas.microsoft.com/office/2006/metadata/properties" ma:root="true" ma:fieldsID="c63230d65a4a31bb393e7c751cdde320" ns1:_="" ns2:_="">
    <xsd:import namespace="http://schemas.microsoft.com/sharepoint/v3"/>
    <xsd:import namespace="ae11c9cb-2fb3-48a9-a3de-44d271d4d967"/>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11c9cb-2fb3-48a9-a3de-44d271d4d96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A43D54-A515-4462-9A15-7DEC36D2D8AC}">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schemas.microsoft.com/sharepoint/v3"/>
    <ds:schemaRef ds:uri="ae11c9cb-2fb3-48a9-a3de-44d271d4d967"/>
    <ds:schemaRef ds:uri="http://purl.org/dc/term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3ACDC459-E8AB-4098-B040-9CF8CBCF37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e11c9cb-2fb3-48a9-a3de-44d271d4d9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C5C2C2-B41C-4C71-898B-E46563CC8861}">
  <ds:schemaRefs>
    <ds:schemaRef ds:uri="http://schemas.microsoft.com/sharepoint/events"/>
  </ds:schemaRefs>
</ds:datastoreItem>
</file>

<file path=customXml/itemProps4.xml><?xml version="1.0" encoding="utf-8"?>
<ds:datastoreItem xmlns:ds="http://schemas.openxmlformats.org/officeDocument/2006/customXml" ds:itemID="{86A3A7CB-3386-4650-BCD9-CE22C79EAC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Slice</Template>
  <TotalTime>3475</TotalTime>
  <Words>1125</Words>
  <Application>Microsoft Office PowerPoint</Application>
  <PresentationFormat>On-screen Show (4:3)</PresentationFormat>
  <Paragraphs>172</Paragraphs>
  <Slides>29</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Arial</vt:lpstr>
      <vt:lpstr>Microsoft Sans Serif</vt:lpstr>
      <vt:lpstr>Office Theme</vt:lpstr>
      <vt:lpstr>Capacity Building</vt:lpstr>
      <vt:lpstr>What is Capacity?</vt:lpstr>
      <vt:lpstr>Capacity: Why is it Important?</vt:lpstr>
      <vt:lpstr>Assessing Capacity</vt:lpstr>
      <vt:lpstr>Examples of Capacity Building</vt:lpstr>
      <vt:lpstr>Capacity Building Activities</vt:lpstr>
      <vt:lpstr>Capacity Building Involves:</vt:lpstr>
      <vt:lpstr>Membership</vt:lpstr>
      <vt:lpstr>Membership</vt:lpstr>
      <vt:lpstr>Questions for Communities</vt:lpstr>
      <vt:lpstr>Activity</vt:lpstr>
      <vt:lpstr>What gets/keeps people involved?</vt:lpstr>
      <vt:lpstr>Sustaining Coalition Membership</vt:lpstr>
      <vt:lpstr>Coalition Infrastructure</vt:lpstr>
      <vt:lpstr>Community Readiness</vt:lpstr>
      <vt:lpstr>Why is Community Readiness Important?</vt:lpstr>
      <vt:lpstr>Community Readiness….</vt:lpstr>
      <vt:lpstr>The Community Readiness Model</vt:lpstr>
      <vt:lpstr>Purpose of the Model</vt:lpstr>
      <vt:lpstr>What the Model CAN Do?</vt:lpstr>
      <vt:lpstr>Dimensions of Readiness</vt:lpstr>
      <vt:lpstr>Who is Interviewed?</vt:lpstr>
      <vt:lpstr>Stages of Readiness</vt:lpstr>
      <vt:lpstr>Appropriate Strategies for Readiness Level</vt:lpstr>
      <vt:lpstr>Capacity Action Plans</vt:lpstr>
      <vt:lpstr>Capacity Plans</vt:lpstr>
      <vt:lpstr>Capacity Building Success</vt:lpstr>
      <vt:lpstr>Capacity Success</vt:lpstr>
      <vt:lpstr>PowerPoint Presentation</vt:lpstr>
    </vt:vector>
  </TitlesOfParts>
  <Company>University of Maryland Baltimore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Capacity Building</dc:title>
  <dc:creator>Sealfon, Nicole</dc:creator>
  <cp:lastModifiedBy>Chris Manning</cp:lastModifiedBy>
  <cp:revision>35</cp:revision>
  <cp:lastPrinted>2011-12-15T20:32:21Z</cp:lastPrinted>
  <dcterms:created xsi:type="dcterms:W3CDTF">2011-12-13T19:54:41Z</dcterms:created>
  <dcterms:modified xsi:type="dcterms:W3CDTF">2017-09-12T18:02:35Z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0x010100DBCC3E7939D55945B38C4091C593E26A</vt:lpwstr>
  </property>
  <property fmtid="{D5CDD505-2E9C-101B-9397-08002B2CF9AE}" pid="3" name="_dlc_DocIdItemGuid">
    <vt:lpwstr>c2fd6dc7-c5d6-4d23-b82d-cc9c9a33bf65</vt:lpwstr>
  </property>
  <property fmtid="{D5CDD505-2E9C-101B-9397-08002B2CF9AE}" pid="4" name="Order">
    <vt:r8>1000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